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492" r:id="rId2"/>
    <p:sldId id="523" r:id="rId3"/>
    <p:sldId id="524" r:id="rId4"/>
    <p:sldId id="272" r:id="rId5"/>
    <p:sldId id="525" r:id="rId6"/>
    <p:sldId id="282" r:id="rId7"/>
    <p:sldId id="281" r:id="rId8"/>
    <p:sldId id="274" r:id="rId9"/>
    <p:sldId id="279" r:id="rId10"/>
    <p:sldId id="275" r:id="rId11"/>
    <p:sldId id="276" r:id="rId12"/>
    <p:sldId id="277" r:id="rId13"/>
    <p:sldId id="278" r:id="rId14"/>
    <p:sldId id="284" r:id="rId15"/>
    <p:sldId id="285" r:id="rId16"/>
    <p:sldId id="286" r:id="rId17"/>
    <p:sldId id="287" r:id="rId18"/>
    <p:sldId id="288" r:id="rId19"/>
    <p:sldId id="289" r:id="rId20"/>
    <p:sldId id="508" r:id="rId21"/>
    <p:sldId id="509" r:id="rId22"/>
    <p:sldId id="291" r:id="rId23"/>
    <p:sldId id="529" r:id="rId24"/>
    <p:sldId id="294" r:id="rId25"/>
    <p:sldId id="295" r:id="rId26"/>
    <p:sldId id="408" r:id="rId27"/>
    <p:sldId id="296" r:id="rId28"/>
    <p:sldId id="297" r:id="rId29"/>
    <p:sldId id="298" r:id="rId30"/>
    <p:sldId id="299" r:id="rId31"/>
    <p:sldId id="300" r:id="rId32"/>
    <p:sldId id="301" r:id="rId33"/>
    <p:sldId id="409" r:id="rId34"/>
    <p:sldId id="410" r:id="rId35"/>
    <p:sldId id="411" r:id="rId36"/>
    <p:sldId id="313" r:id="rId37"/>
    <p:sldId id="381" r:id="rId38"/>
    <p:sldId id="382" r:id="rId39"/>
    <p:sldId id="304" r:id="rId40"/>
    <p:sldId id="305" r:id="rId41"/>
    <p:sldId id="306" r:id="rId42"/>
    <p:sldId id="309" r:id="rId43"/>
    <p:sldId id="310" r:id="rId44"/>
    <p:sldId id="337" r:id="rId45"/>
    <p:sldId id="307" r:id="rId46"/>
    <p:sldId id="392" r:id="rId47"/>
    <p:sldId id="393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83" r:id="rId63"/>
    <p:sldId id="531" r:id="rId64"/>
    <p:sldId id="494" r:id="rId65"/>
    <p:sldId id="495" r:id="rId66"/>
    <p:sldId id="526" r:id="rId67"/>
    <p:sldId id="493" r:id="rId68"/>
    <p:sldId id="527" r:id="rId69"/>
    <p:sldId id="497" r:id="rId70"/>
    <p:sldId id="528" r:id="rId71"/>
    <p:sldId id="533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2B79A2-36AF-684C-96A1-0084E8E11639}">
          <p14:sldIdLst>
            <p14:sldId id="492"/>
            <p14:sldId id="523"/>
          </p14:sldIdLst>
        </p14:section>
        <p14:section name="Groupings in Vision" id="{55A228B4-1514-8B4F-B47E-AAFDC9C7722A}">
          <p14:sldIdLst>
            <p14:sldId id="524"/>
            <p14:sldId id="272"/>
            <p14:sldId id="525"/>
          </p14:sldIdLst>
        </p14:section>
        <p14:section name="Gestalt" id="{C10A0F17-7899-9C45-95BC-CC7D3272E1C9}">
          <p14:sldIdLst>
            <p14:sldId id="282"/>
            <p14:sldId id="281"/>
            <p14:sldId id="274"/>
            <p14:sldId id="279"/>
            <p14:sldId id="275"/>
            <p14:sldId id="276"/>
            <p14:sldId id="277"/>
            <p14:sldId id="278"/>
            <p14:sldId id="284"/>
            <p14:sldId id="285"/>
            <p14:sldId id="286"/>
            <p14:sldId id="287"/>
            <p14:sldId id="288"/>
            <p14:sldId id="289"/>
            <p14:sldId id="508"/>
            <p14:sldId id="509"/>
            <p14:sldId id="291"/>
          </p14:sldIdLst>
        </p14:section>
        <p14:section name="Bottom-Up" id="{C17BC547-CAD6-9144-8C8F-2D9EF95F8698}">
          <p14:sldIdLst>
            <p14:sldId id="529"/>
            <p14:sldId id="294"/>
            <p14:sldId id="295"/>
            <p14:sldId id="408"/>
            <p14:sldId id="296"/>
            <p14:sldId id="297"/>
            <p14:sldId id="298"/>
            <p14:sldId id="299"/>
            <p14:sldId id="300"/>
            <p14:sldId id="301"/>
            <p14:sldId id="409"/>
            <p14:sldId id="410"/>
            <p14:sldId id="411"/>
            <p14:sldId id="313"/>
            <p14:sldId id="381"/>
            <p14:sldId id="382"/>
            <p14:sldId id="304"/>
            <p14:sldId id="305"/>
            <p14:sldId id="306"/>
            <p14:sldId id="309"/>
            <p14:sldId id="310"/>
            <p14:sldId id="337"/>
            <p14:sldId id="307"/>
            <p14:sldId id="392"/>
            <p14:sldId id="393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83"/>
          </p14:sldIdLst>
        </p14:section>
        <p14:section name="Differentiable" id="{28861BBB-FA54-8143-8C6A-1904BBA0D4CF}">
          <p14:sldIdLst>
            <p14:sldId id="531"/>
            <p14:sldId id="494"/>
            <p14:sldId id="495"/>
            <p14:sldId id="526"/>
            <p14:sldId id="493"/>
            <p14:sldId id="527"/>
            <p14:sldId id="497"/>
            <p14:sldId id="528"/>
          </p14:sldIdLst>
        </p14:section>
        <p14:section name="Untitled Section" id="{46256160-7AFC-134C-A73B-87386DAB0BA4}">
          <p14:sldIdLst>
            <p14:sldId id="5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Corso" initials="J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815" autoAdjust="0"/>
    <p:restoredTop sz="84150" autoAdjust="0"/>
  </p:normalViewPr>
  <p:slideViewPr>
    <p:cSldViewPr snapToGrid="0" snapToObjects="1">
      <p:cViewPr varScale="1">
        <p:scale>
          <a:sx n="107" d="100"/>
          <a:sy n="107" d="100"/>
        </p:scale>
        <p:origin x="2608" y="160"/>
      </p:cViewPr>
      <p:guideLst>
        <p:guide orient="horz" pos="216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 varScale="1">
      <p:scale>
        <a:sx n="100" d="100"/>
        <a:sy n="100" d="100"/>
      </p:scale>
      <p:origin x="0" y="2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7F21B-27E4-704C-A82B-32F2ED9CE6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A3B6-A899-D843-9434-F75F3E92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25C4361-8462-4F25-A670-32F9596F3EC1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93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9A5225D-F4EC-4568-BE97-7D7C655B5614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9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63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23DAC63-EB03-4312-8AB4-C6D87AD98DC8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9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344C48-078B-40D4-94E8-35942E355D09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4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08B98D1-9646-455E-9737-CD058E13DAE2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91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91D1B09-8208-44EC-89EA-BCE43A954ECA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59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A3BD0D8-9C11-4232-B4FE-8CF3C20432C3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8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BAD1EF9-1340-47A8-B856-A33CF20918BF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8B1B414-2436-4CA6-972A-0A2D865C8DA4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05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DB83283-B234-4EB7-990F-6155BC7C1FDF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5F4BA4-DD66-4DBC-9590-DA2A979B3B82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12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52C9192-944E-43D5-AFCC-EC487AF09418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80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33F668D-D252-4270-889F-0EDB19D4E879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10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52B028-579C-4446-9115-A4C078AE0AF1}" type="slidenum">
              <a:rPr lang="en-US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478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C281BC8-6D0A-4586-B472-A4C47C55380B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06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86BB99-27E3-460A-A168-FEE4AC09C1BD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71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9D03960-21F1-4D55-A7B2-A5FF12BEEF5A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060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1D5DC12-E450-46B0-8017-CF460C824F80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850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8B3B54D-EE86-4054-8454-81B2F974C2DD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556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A995B3E-214B-4880-A17E-1105D97CFAE2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695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9B1E71-B85D-4C87-9DD0-DAF76B8ED1D2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692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38A923-6A2D-4F99-9EB0-79BB9E1BC2A2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11883A-D21B-4A24-A971-36131FBABA39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321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71A609-F676-4B14-B4AC-620B73317CCA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79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0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80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61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69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FC991BB-B2BA-402F-B7B6-76C515895878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359FCEA-BBF6-4C71-9AB7-CD40BB1E5E08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647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B3EA6DD-B732-4192-88A1-A6DBF13E989B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466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E2068A5-2B99-4E11-AB5C-755F5B4AE4EE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C987F44-4556-43F4-A6E1-95EEE6D1B694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90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8BAF94-038D-423E-B1B7-7F419C83E5F7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72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2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722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774CB13-120F-4DAC-AED1-8060EB70DDAA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851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28B4388-E919-4A40-B67D-E690A1496387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CB3B364-11E9-4318-B6B2-3CF18252348F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8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63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A42255F-DBDF-4E75-91B8-4506406AA68E}" type="slidenum">
              <a:rPr lang="en-US" sz="11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1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76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4EB4F17-83AA-46C6-8F53-9FA464492853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8B6CBD4-7580-4BF0-A77E-5E8E341BF135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077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2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2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BA08D74-DB4E-44E3-B3B6-4AA149F55224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1122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0D5D17C-8033-42D5-A8C7-AA9CC3F67839}" type="slidenum">
              <a:rPr lang="en-US" sz="1100" b="0">
                <a:solidFill>
                  <a:prstClr val="black"/>
                </a:solidFill>
              </a:rPr>
              <a:pPr/>
              <a:t>48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7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C24FD1-E43E-4081-AD9C-FDF55E2EA0E8}" type="slidenum">
              <a:rPr lang="en-US" sz="1100" b="0">
                <a:solidFill>
                  <a:prstClr val="black"/>
                </a:solidFill>
              </a:rPr>
              <a:pPr/>
              <a:t>49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246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CDAD0EB-30C0-4601-9ABE-24A839852380}" type="slidenum">
              <a:rPr lang="en-US" sz="1100" b="0">
                <a:solidFill>
                  <a:prstClr val="black"/>
                </a:solidFill>
              </a:rPr>
              <a:pPr/>
              <a:t>50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403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196055D-6580-4DED-A49F-192F36559E27}" type="slidenum">
              <a:rPr lang="en-US" sz="1100" b="0">
                <a:solidFill>
                  <a:prstClr val="black"/>
                </a:solidFill>
              </a:rPr>
              <a:pPr/>
              <a:t>51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806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FDA7BE2-456C-4B2A-BC22-DDEAEFFFE13F}" type="slidenum">
              <a:rPr lang="en-US" sz="1100" b="0">
                <a:solidFill>
                  <a:prstClr val="black"/>
                </a:solidFill>
              </a:rPr>
              <a:pPr/>
              <a:t>52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2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6B27330-78AC-41E2-BB6B-2C409ADBF353}" type="slidenum">
              <a:rPr lang="en-US" sz="1100" b="0">
                <a:solidFill>
                  <a:prstClr val="black"/>
                </a:solidFill>
              </a:rPr>
              <a:pPr/>
              <a:t>53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19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7DFD480-00B6-4642-928B-0D530993AE2D}" type="slidenum">
              <a:rPr lang="en-US" sz="1100" b="0">
                <a:solidFill>
                  <a:prstClr val="black"/>
                </a:solidFill>
              </a:rPr>
              <a:pPr/>
              <a:t>54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55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002A8FC-D5AA-41D5-862D-B676F797180D}" type="slidenum">
              <a:rPr lang="en-US" sz="1100" b="0">
                <a:solidFill>
                  <a:prstClr val="black"/>
                </a:solidFill>
              </a:rPr>
              <a:pPr/>
              <a:t>55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8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355A9AF-4FDC-4F5F-B68B-B10EB41BECC3}" type="slidenum">
              <a:rPr lang="en-US" sz="1100" b="0">
                <a:solidFill>
                  <a:prstClr val="black"/>
                </a:solidFill>
              </a:rPr>
              <a:pPr/>
              <a:t>56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101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7858735-8274-4694-8ABA-0853E3A9B6CD}" type="slidenum">
              <a:rPr lang="en-US" sz="1100" b="0">
                <a:solidFill>
                  <a:prstClr val="black"/>
                </a:solidFill>
              </a:rPr>
              <a:pPr/>
              <a:t>57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7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FF4EF79-86ED-4436-8CA4-FF54149BA103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5AA068-CF44-4753-B769-6D4B79E7ABCE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104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B0606AC-57E8-4EE9-99A4-0A265319DEA6}" type="slidenum">
              <a:rPr lang="en-US" sz="1100" b="0">
                <a:solidFill>
                  <a:prstClr val="black"/>
                </a:solidFill>
              </a:rPr>
              <a:pPr/>
              <a:t>58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33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3978AC-9925-4BA2-8040-82F9BA1A7A0F}" type="slidenum">
              <a:rPr lang="en-US" sz="1100" b="0">
                <a:solidFill>
                  <a:prstClr val="black"/>
                </a:solidFill>
              </a:rPr>
              <a:pPr/>
              <a:t>59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036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1A72DA8-FDFE-488B-8828-A43CBD407934}" type="slidenum">
              <a:rPr lang="en-US" sz="1100" b="0">
                <a:solidFill>
                  <a:prstClr val="black"/>
                </a:solidFill>
              </a:rPr>
              <a:pPr/>
              <a:t>60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438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7F461E1-1E6A-41DB-B0A3-B7F80FFC9E8A}" type="slidenum">
              <a:rPr lang="en-US" sz="1100" b="0">
                <a:solidFill>
                  <a:prstClr val="black"/>
                </a:solidFill>
              </a:rPr>
              <a:pPr/>
              <a:t>61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65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2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Similar tokens tend to be grouped together.</a:t>
            </a:r>
          </a:p>
          <a:p>
            <a:pPr eaLnBrk="1" hangingPunct="1"/>
            <a:endParaRPr lang="en-US" dirty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AC378AF-D322-4BF9-92FE-F60462D62754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02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FD80276-5254-441B-90AA-E7E18FFC9C50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449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CAAD62-FDBD-4379-B125-5B09C06FB2B7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857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Tokens that are nearby tend to be grouped.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B28DE55-9D7B-498F-BE36-21B23BBEA1BC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57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9663"/>
            <a:ext cx="7772400" cy="162173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13011"/>
            <a:ext cx="6400800" cy="2125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272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1055553"/>
            <a:ext cx="8725458" cy="5276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2172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274638"/>
            <a:ext cx="655337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9078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271" y="164931"/>
            <a:ext cx="8725458" cy="69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71" y="1055553"/>
            <a:ext cx="8725458" cy="527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72" y="6448767"/>
            <a:ext cx="4359636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8907" y="6448767"/>
            <a:ext cx="4365821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C8DE1-5B0B-DD4F-89A9-EF10D4F882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B2A462C-86ED-224B-9313-1A2CA4762CFC}" type="slidenum">
              <a:rPr lang="en-US" sz="1400" b="1" smtClean="0">
                <a:solidFill>
                  <a:schemeClr val="bg1">
                    <a:lumMod val="75000"/>
                  </a:schemeClr>
                </a:solidFill>
              </a:rPr>
              <a:pPr algn="r"/>
              <a:t>‹#›</a:t>
            </a:fld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hyperlink" Target="http://chicagoist.com/attachments/chicagoist_alicia/GEESE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tic.uchicago.edu/~xren/research/iccv2003/" TargetMode="Externa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59.jpe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18" Type="http://schemas.openxmlformats.org/officeDocument/2006/relationships/image" Target="../media/image15.jpeg"/><Relationship Id="rId26" Type="http://schemas.openxmlformats.org/officeDocument/2006/relationships/image" Target="../media/image23.jpe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8.jpe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17" Type="http://schemas.openxmlformats.org/officeDocument/2006/relationships/image" Target="../media/image14.jpeg"/><Relationship Id="rId25" Type="http://schemas.openxmlformats.org/officeDocument/2006/relationships/image" Target="../media/image22.jpeg"/><Relationship Id="rId2" Type="http://schemas.openxmlformats.org/officeDocument/2006/relationships/video" Target="../media/media1.mp4"/><Relationship Id="rId16" Type="http://schemas.openxmlformats.org/officeDocument/2006/relationships/image" Target="../media/image13.jpeg"/><Relationship Id="rId20" Type="http://schemas.openxmlformats.org/officeDocument/2006/relationships/image" Target="../media/image17.jpeg"/><Relationship Id="rId29" Type="http://schemas.openxmlformats.org/officeDocument/2006/relationships/image" Target="../media/image26.jpeg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24" Type="http://schemas.openxmlformats.org/officeDocument/2006/relationships/image" Target="../media/image21.jpeg"/><Relationship Id="rId5" Type="http://schemas.openxmlformats.org/officeDocument/2006/relationships/image" Target="../media/image2.jpeg"/><Relationship Id="rId15" Type="http://schemas.openxmlformats.org/officeDocument/2006/relationships/image" Target="../media/image12.jpeg"/><Relationship Id="rId23" Type="http://schemas.openxmlformats.org/officeDocument/2006/relationships/image" Target="../media/image20.jpeg"/><Relationship Id="rId28" Type="http://schemas.openxmlformats.org/officeDocument/2006/relationships/image" Target="../media/image25.jpeg"/><Relationship Id="rId10" Type="http://schemas.openxmlformats.org/officeDocument/2006/relationships/image" Target="../media/image7.jpeg"/><Relationship Id="rId19" Type="http://schemas.openxmlformats.org/officeDocument/2006/relationships/image" Target="../media/image16.jpeg"/><Relationship Id="rId31" Type="http://schemas.openxmlformats.org/officeDocument/2006/relationships/image" Target="../media/image2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jpeg"/><Relationship Id="rId14" Type="http://schemas.openxmlformats.org/officeDocument/2006/relationships/image" Target="../media/image11.jpeg"/><Relationship Id="rId22" Type="http://schemas.openxmlformats.org/officeDocument/2006/relationships/image" Target="../media/image19.jpeg"/><Relationship Id="rId27" Type="http://schemas.openxmlformats.org/officeDocument/2006/relationships/image" Target="../media/image24.jpeg"/><Relationship Id="rId30" Type="http://schemas.openxmlformats.org/officeDocument/2006/relationships/image" Target="../media/image2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aip.rutgers.edu/~comanici/Papers/MsRobustApproach.pdf" TargetMode="External"/><Relationship Id="rId4" Type="http://schemas.openxmlformats.org/officeDocument/2006/relationships/hyperlink" Target="http://www.caip.rutgers.edu/~comanici/MSPAMI/msPamiResult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1093"/>
            <a:ext cx="7772400" cy="1621735"/>
          </a:xfrm>
        </p:spPr>
        <p:txBody>
          <a:bodyPr>
            <a:normAutofit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871"/>
            <a:ext cx="6400800" cy="2125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CSC 249/449 Spring 2019</a:t>
            </a:r>
          </a:p>
          <a:p>
            <a:endParaRPr lang="en-US" dirty="0"/>
          </a:p>
          <a:p>
            <a:r>
              <a:rPr lang="en-US" dirty="0"/>
              <a:t>http://www.cs.rochester.edu/~cxu22/t/249S19/ </a:t>
            </a:r>
          </a:p>
          <a:p>
            <a:endParaRPr lang="en-US" dirty="0"/>
          </a:p>
          <a:p>
            <a:r>
              <a:rPr lang="en-US" dirty="0"/>
              <a:t>Instructor: Chenliang Xu</a:t>
            </a:r>
          </a:p>
          <a:p>
            <a:r>
              <a:rPr lang="en-US" dirty="0" err="1"/>
              <a:t>chenliang.xu@rochester.edu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" y="239670"/>
            <a:ext cx="2731448" cy="5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2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Similarity</a:t>
            </a:r>
          </a:p>
        </p:txBody>
      </p:sp>
      <p:pic>
        <p:nvPicPr>
          <p:cNvPr id="29699" name="Picture 2" descr="http://whatscookingamerica.net/EdibleFlowers/LavenderFlow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2713" y="4341813"/>
            <a:ext cx="3249612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6" descr="http://www.pecorfamily.com/Blog_202006_2D06_2D21_20Fen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0400" y="1165225"/>
            <a:ext cx="2263775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8" descr="http://wwwdelivery.superstock.com/WI/223/1532/PreviewComp/SuperStock_1532R-083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7975" y="4524375"/>
            <a:ext cx="233203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10" descr="http://www.chicagoist.com/attachments/chicagoist_alicia/GEES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9113" y="1165225"/>
            <a:ext cx="4206875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0" y="6642100"/>
            <a:ext cx="99758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Arial"/>
                <a:hlinkClick r:id="rId7"/>
              </a:rPr>
              <a:t>http://chicagoist.com/attachments/chicagoist_alicia/GEESE.jpg</a:t>
            </a: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, http://wwwdelivery.superstock.com/WI/223/1532/PreviewComp/SuperStock_1532R-0831.jpg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35892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global-b2b-network.com/direct/dbimage/50158606/Glass_Va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06363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Symmetry</a:t>
            </a:r>
          </a:p>
        </p:txBody>
      </p:sp>
      <p:pic>
        <p:nvPicPr>
          <p:cNvPr id="30724" name="Picture 6" descr="http://www.doorexchange.net/Do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0188" y="1092200"/>
            <a:ext cx="18446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8" descr="http://middlezonemusings.com/wp-content/uploads/2007/03/eiffel-tow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0113" y="3173413"/>
            <a:ext cx="2382837" cy="317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10" descr="http://www.seedmagazine.com/news/uploads/attractive_articl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088" y="1128713"/>
            <a:ext cx="2216150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Box 7"/>
          <p:cNvSpPr txBox="1">
            <a:spLocks noChangeArrowheads="1"/>
          </p:cNvSpPr>
          <p:nvPr/>
        </p:nvSpPr>
        <p:spPr bwMode="auto">
          <a:xfrm>
            <a:off x="0" y="6642100"/>
            <a:ext cx="56229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http://seedmagazine.com/news/2006/10/beauty_is_in_the_processingtim.php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410471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Common fate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84300"/>
            <a:ext cx="5030788" cy="34686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0" y="4926013"/>
            <a:ext cx="2746375" cy="2460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Image credit: Arthus-Bertrand (via F. Durand)</a:t>
            </a:r>
          </a:p>
        </p:txBody>
      </p:sp>
      <p:pic>
        <p:nvPicPr>
          <p:cNvPr id="31749" name="Picture 2" descr="http://www.lilano.de/catalog/images/traffic-berlin_200509DSC48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65738" y="1712913"/>
            <a:ext cx="4094162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963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Proximity</a:t>
            </a:r>
          </a:p>
        </p:txBody>
      </p:sp>
      <p:pic>
        <p:nvPicPr>
          <p:cNvPr id="32771" name="Picture 2" descr="http://www.capital.edu/Resources/Images/outside6_0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01738"/>
            <a:ext cx="66675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80963" y="6642100"/>
            <a:ext cx="88804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http://www.capital.edu/Resources/Images/outside6_035.jpg</a:t>
            </a:r>
          </a:p>
        </p:txBody>
      </p:sp>
      <p:pic>
        <p:nvPicPr>
          <p:cNvPr id="32773" name="Picture 4" descr="http://img.photobucket.com/albums/v338/CarolinaClay/OFC%20Blog/books.jpg"/>
          <p:cNvPicPr>
            <a:picLocks noChangeAspect="1" noChangeArrowheads="1"/>
          </p:cNvPicPr>
          <p:nvPr/>
        </p:nvPicPr>
        <p:blipFill>
          <a:blip r:embed="rId4"/>
          <a:srcRect t="46950" r="26448"/>
          <a:stretch>
            <a:fillRect/>
          </a:stretch>
        </p:blipFill>
        <p:spPr bwMode="auto">
          <a:xfrm>
            <a:off x="3359150" y="4013200"/>
            <a:ext cx="5703888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2138985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 l="27695" t="32550" r="21661" b="31284"/>
          <a:stretch>
            <a:fillRect/>
          </a:stretch>
        </p:blipFill>
        <p:spPr bwMode="auto">
          <a:xfrm>
            <a:off x="1979613" y="654050"/>
            <a:ext cx="487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124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 l="30069" t="32550" r="22453" b="27667"/>
          <a:stretch>
            <a:fillRect/>
          </a:stretch>
        </p:blipFill>
        <p:spPr bwMode="auto">
          <a:xfrm>
            <a:off x="2417763" y="881063"/>
            <a:ext cx="457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1614488" y="5692775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Continuity, explanation by occlusion</a:t>
            </a:r>
          </a:p>
        </p:txBody>
      </p:sp>
    </p:spTree>
    <p:extLst>
      <p:ext uri="{BB962C8B-B14F-4D97-AF65-F5344CB8AC3E}">
        <p14:creationId xmlns:p14="http://schemas.microsoft.com/office/powerpoint/2010/main" val="241614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 l="24530" t="28210" r="18497" b="19711"/>
          <a:stretch>
            <a:fillRect/>
          </a:stretch>
        </p:blipFill>
        <p:spPr bwMode="auto">
          <a:xfrm>
            <a:off x="1828800" y="762000"/>
            <a:ext cx="5486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Box 4"/>
          <p:cNvSpPr txBox="1">
            <a:spLocks noChangeArrowheads="1"/>
          </p:cNvSpPr>
          <p:nvPr/>
        </p:nvSpPr>
        <p:spPr bwMode="auto">
          <a:xfrm>
            <a:off x="228600" y="6429375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D. Forsyth</a:t>
            </a:r>
          </a:p>
        </p:txBody>
      </p:sp>
    </p:spTree>
    <p:extLst>
      <p:ext uri="{BB962C8B-B14F-4D97-AF65-F5344CB8AC3E}">
        <p14:creationId xmlns:p14="http://schemas.microsoft.com/office/powerpoint/2010/main" val="130049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 l="21365" t="26762" r="19289" b="19711"/>
          <a:stretch>
            <a:fillRect/>
          </a:stretch>
        </p:blipFill>
        <p:spPr bwMode="auto">
          <a:xfrm>
            <a:off x="1614488" y="617538"/>
            <a:ext cx="5715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614488" y="6181489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Continuity, explanation by occlusion</a:t>
            </a:r>
          </a:p>
        </p:txBody>
      </p:sp>
    </p:spTree>
    <p:extLst>
      <p:ext uri="{BB962C8B-B14F-4D97-AF65-F5344CB8AC3E}">
        <p14:creationId xmlns:p14="http://schemas.microsoft.com/office/powerpoint/2010/main" val="203891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Figure-ground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/>
          <a:srcRect l="21365" t="28934" r="21661" b="18987"/>
          <a:stretch>
            <a:fillRect/>
          </a:stretch>
        </p:blipFill>
        <p:spPr bwMode="auto">
          <a:xfrm>
            <a:off x="2125663" y="1128713"/>
            <a:ext cx="5013325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475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/>
          <a:srcRect l="11349" t="29608" r="54765" b="30392"/>
          <a:stretch>
            <a:fillRect/>
          </a:stretch>
        </p:blipFill>
        <p:spPr bwMode="auto">
          <a:xfrm>
            <a:off x="2198688" y="1128713"/>
            <a:ext cx="4876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924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2404-F3FE-5743-9F85-FF4C1C0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CB66-EA5C-9A43-8DD1-926C2690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are grouping problems in vision?</a:t>
            </a:r>
          </a:p>
          <a:p>
            <a:pPr lvl="1"/>
            <a:endParaRPr lang="en-US" sz="2400" dirty="0"/>
          </a:p>
          <a:p>
            <a:r>
              <a:rPr lang="en-US" sz="2800" dirty="0"/>
              <a:t>Inspiration from human perception</a:t>
            </a:r>
          </a:p>
          <a:p>
            <a:pPr lvl="1"/>
            <a:r>
              <a:rPr lang="en-US" sz="2400" dirty="0"/>
              <a:t>Gestalt properties</a:t>
            </a:r>
          </a:p>
          <a:p>
            <a:pPr lvl="1"/>
            <a:endParaRPr lang="en-US" sz="2400" dirty="0"/>
          </a:p>
          <a:p>
            <a:r>
              <a:rPr lang="en-US" sz="2800" dirty="0"/>
              <a:t>Bottom-up segmentation via clustering</a:t>
            </a:r>
          </a:p>
          <a:p>
            <a:pPr lvl="1"/>
            <a:r>
              <a:rPr lang="en-US" dirty="0"/>
              <a:t>Mode finding and mean shift: k-means, SLIC, mean-shift</a:t>
            </a:r>
          </a:p>
          <a:p>
            <a:pPr lvl="1"/>
            <a:r>
              <a:rPr lang="en-US" dirty="0"/>
              <a:t>Graph-based: minimum spanning forest, normalized cuts (</a:t>
            </a:r>
            <a:r>
              <a:rPr lang="en-US" b="1" dirty="0"/>
              <a:t>Thursday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2800" dirty="0"/>
              <a:t>Differentiable segmentation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4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55CD-6DDC-1D41-825C-8B3F4325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factors that lead to grouping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DD64B-788E-7E49-A833-7E317A5C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78" y="1031952"/>
            <a:ext cx="5661888" cy="5497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AFF571-A7A8-D846-BE4C-2B94B8778363}"/>
              </a:ext>
            </a:extLst>
          </p:cNvPr>
          <p:cNvSpPr txBox="1"/>
          <p:nvPr/>
        </p:nvSpPr>
        <p:spPr>
          <a:xfrm>
            <a:off x="5058896" y="2151600"/>
            <a:ext cx="3603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Tokens that are nearby tend to be grouped.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4297C4-D8A0-6F4E-84A2-8F16C1D09D21}"/>
              </a:ext>
            </a:extLst>
          </p:cNvPr>
          <p:cNvSpPr txBox="1"/>
          <p:nvPr/>
        </p:nvSpPr>
        <p:spPr>
          <a:xfrm>
            <a:off x="5058896" y="2850981"/>
            <a:ext cx="3605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Similar tokens tend to be grouped together.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0A4C6-0776-2249-8021-355239BDFAD9}"/>
              </a:ext>
            </a:extLst>
          </p:cNvPr>
          <p:cNvSpPr txBox="1"/>
          <p:nvPr/>
        </p:nvSpPr>
        <p:spPr>
          <a:xfrm>
            <a:off x="5058896" y="4299828"/>
            <a:ext cx="408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Tokens that have coherent motion tend to be grouped together.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E530B-613B-564F-B272-D4E14E6F5C2F}"/>
              </a:ext>
            </a:extLst>
          </p:cNvPr>
          <p:cNvSpPr/>
          <p:nvPr/>
        </p:nvSpPr>
        <p:spPr>
          <a:xfrm>
            <a:off x="5058896" y="5849033"/>
            <a:ext cx="3603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Tokens that lie inside the same closed region tend to be grouped together. </a:t>
            </a:r>
          </a:p>
        </p:txBody>
      </p:sp>
    </p:spTree>
    <p:extLst>
      <p:ext uri="{BB962C8B-B14F-4D97-AF65-F5344CB8AC3E}">
        <p14:creationId xmlns:p14="http://schemas.microsoft.com/office/powerpoint/2010/main" val="1442116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D5B0-F5CD-934A-A501-4CE2094B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factors that lead to grouping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E2E73-05DD-4D49-94F0-2180D213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53" y="1066760"/>
            <a:ext cx="3874094" cy="57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77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Gestalt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greater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sz="1000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sz="2800" dirty="0">
                <a:solidFill>
                  <a:schemeClr val="accent2"/>
                </a:solidFill>
              </a:rPr>
              <a:t>Inspiring observations/explanations; challenge remains how to best map to algorithms.</a:t>
            </a:r>
          </a:p>
          <a:p>
            <a:pPr eaLnBrk="1" hangingPunct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065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2404-F3FE-5743-9F85-FF4C1C0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CB66-EA5C-9A43-8DD1-926C2690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are grouping problems in vision?</a:t>
            </a:r>
          </a:p>
          <a:p>
            <a:pPr lvl="1"/>
            <a:endParaRPr lang="en-US" sz="2400" dirty="0"/>
          </a:p>
          <a:p>
            <a:r>
              <a:rPr lang="en-US" sz="2800" dirty="0"/>
              <a:t>Inspiration from human perception</a:t>
            </a:r>
          </a:p>
          <a:p>
            <a:pPr lvl="1"/>
            <a:r>
              <a:rPr lang="en-US" sz="2400" dirty="0"/>
              <a:t>Gestalt properties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Bottom-up segmentation via clustering</a:t>
            </a:r>
          </a:p>
          <a:p>
            <a:pPr lvl="1"/>
            <a:r>
              <a:rPr lang="en-US" dirty="0"/>
              <a:t>Mode finding and mean shift: k-means, SLIC, mean-shift</a:t>
            </a:r>
          </a:p>
          <a:p>
            <a:pPr lvl="1"/>
            <a:r>
              <a:rPr lang="en-US" dirty="0"/>
              <a:t>Graph-based: minimum spanning forest, normalized cuts</a:t>
            </a:r>
          </a:p>
          <a:p>
            <a:pPr lvl="1"/>
            <a:endParaRPr lang="en-US" sz="2800" dirty="0"/>
          </a:p>
          <a:p>
            <a:r>
              <a:rPr lang="en-US" sz="2800" dirty="0"/>
              <a:t>Differentiable segmentation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goals of segmentation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Separate image into coherent “objects”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7363" y="1905000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905000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859213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859213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 Box 9"/>
          <p:cNvSpPr txBox="1">
            <a:spLocks noChangeArrowheads="1"/>
          </p:cNvSpPr>
          <p:nvPr/>
        </p:nvSpPr>
        <p:spPr bwMode="auto">
          <a:xfrm>
            <a:off x="2641600" y="14478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image</a:t>
            </a:r>
          </a:p>
        </p:txBody>
      </p:sp>
      <p:sp>
        <p:nvSpPr>
          <p:cNvPr id="49161" name="Text Box 10"/>
          <p:cNvSpPr txBox="1">
            <a:spLocks noChangeArrowheads="1"/>
          </p:cNvSpPr>
          <p:nvPr/>
        </p:nvSpPr>
        <p:spPr bwMode="auto">
          <a:xfrm>
            <a:off x="4768850" y="1444625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human segmentation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</p:spTree>
    <p:extLst>
      <p:ext uri="{BB962C8B-B14F-4D97-AF65-F5344CB8AC3E}">
        <p14:creationId xmlns:p14="http://schemas.microsoft.com/office/powerpoint/2010/main" val="149806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goals of segmentation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Separate image into coherent “objects”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Group together similar-looking pixels for efficiency of further processing</a:t>
            </a: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2763" y="3275013"/>
            <a:ext cx="2241550" cy="274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5925" y="3276600"/>
            <a:ext cx="2276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7174" name="Rectangle 6"/>
          <p:cNvSpPr>
            <a:spLocks noChangeArrowheads="1"/>
          </p:cNvSpPr>
          <p:nvPr/>
        </p:nvSpPr>
        <p:spPr bwMode="auto">
          <a:xfrm>
            <a:off x="2368550" y="6094413"/>
            <a:ext cx="9067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X. Ren and J. Malik. </a:t>
            </a: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5"/>
              </a:rPr>
              <a:t>Learning a classification model for segmentation.</a:t>
            </a: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ICCV 2003.</a:t>
            </a:r>
            <a:endParaRPr lang="en-US" sz="12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47175" name="Text Box 7"/>
          <p:cNvSpPr txBox="1">
            <a:spLocks noChangeArrowheads="1"/>
          </p:cNvSpPr>
          <p:nvPr/>
        </p:nvSpPr>
        <p:spPr bwMode="auto">
          <a:xfrm>
            <a:off x="1076325" y="4419600"/>
            <a:ext cx="193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“superpixels”</a:t>
            </a:r>
          </a:p>
        </p:txBody>
      </p:sp>
      <p:sp>
        <p:nvSpPr>
          <p:cNvPr id="50184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</p:spTree>
    <p:extLst>
      <p:ext uri="{BB962C8B-B14F-4D97-AF65-F5344CB8AC3E}">
        <p14:creationId xmlns:p14="http://schemas.microsoft.com/office/powerpoint/2010/main" val="2016963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524" y="1880828"/>
            <a:ext cx="551815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Clustering algorithms: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Unsupervised learning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Detect patterns</a:t>
            </a:r>
            <a:r>
              <a:rPr lang="en-US" sz="2400" dirty="0"/>
              <a:t> in unlabeled data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E.g. group emails or search results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E.g. find categories of customers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E.g. group pixels into regions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Useful when don’t know what you’re looking for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Requires data, but no labels</a:t>
            </a:r>
          </a:p>
        </p:txBody>
      </p:sp>
      <p:pic>
        <p:nvPicPr>
          <p:cNvPr id="147460" name="Picture 4" descr="kid_with_headpho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1666875"/>
            <a:ext cx="30861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02624" y="6550223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Dan Klein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79791"/>
      </p:ext>
    </p:extLst>
  </p:cSld>
  <p:clrMapOvr>
    <a:masterClrMapping/>
  </p:clrMapOvr>
  <p:transition spd="slow" advTm="1075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1042988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139223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5813425" y="35464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1205" name="TextBox 4"/>
          <p:cNvSpPr txBox="1">
            <a:spLocks noChangeArrowheads="1"/>
          </p:cNvSpPr>
          <p:nvPr/>
        </p:nvSpPr>
        <p:spPr bwMode="auto">
          <a:xfrm rot="-5400000">
            <a:off x="2951163" y="1406525"/>
            <a:ext cx="31765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51206" name="TextBox 7"/>
          <p:cNvSpPr txBox="1">
            <a:spLocks noChangeArrowheads="1"/>
          </p:cNvSpPr>
          <p:nvPr/>
        </p:nvSpPr>
        <p:spPr bwMode="auto">
          <a:xfrm>
            <a:off x="993775" y="313213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56200" y="1574800"/>
            <a:ext cx="2263775" cy="1314450"/>
            <a:chOff x="5156211" y="873090"/>
            <a:chExt cx="2263803" cy="1314468"/>
          </a:xfrm>
        </p:grpSpPr>
        <p:sp>
          <p:nvSpPr>
            <p:cNvPr id="51217" name="TextBox 14"/>
            <p:cNvSpPr txBox="1">
              <a:spLocks noChangeArrowheads="1"/>
            </p:cNvSpPr>
            <p:nvPr/>
          </p:nvSpPr>
          <p:spPr bwMode="auto">
            <a:xfrm>
              <a:off x="5265747" y="873090"/>
              <a:ext cx="2154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black pixels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4973646" y="1384272"/>
              <a:ext cx="985850" cy="6207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89725" y="1720850"/>
            <a:ext cx="8397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gray pixels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6817518" y="2469357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304213" y="1027113"/>
            <a:ext cx="839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white pixels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7785100" y="1673225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74700" y="4195763"/>
            <a:ext cx="7785100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intensities define the three groups.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could label every pixel in the image according to which of these primary intensities it is.</a:t>
            </a:r>
          </a:p>
          <a:p>
            <a:pPr marL="747713" lvl="1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i.e., </a:t>
            </a:r>
            <a:r>
              <a:rPr lang="en-US" sz="20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segment</a:t>
            </a: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the image based on the intensity feature.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What if the image isn’t quite so simple?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49363" y="1939925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162175" y="1903413"/>
            <a:ext cx="5842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892425" y="1428750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segmentation: toy example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7003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 build="allAtOnce"/>
      <p:bldP spid="31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341313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690563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5813425" y="2844800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2229" name="TextBox 4"/>
          <p:cNvSpPr txBox="1">
            <a:spLocks noChangeArrowheads="1"/>
          </p:cNvSpPr>
          <p:nvPr/>
        </p:nvSpPr>
        <p:spPr bwMode="auto">
          <a:xfrm rot="-5400000">
            <a:off x="2833688" y="749299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pic>
        <p:nvPicPr>
          <p:cNvPr id="52230" name="Picture 5" descr="noisy_grayscale_i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0" y="397668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noisy_histogram_grayscale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2463" y="3648075"/>
            <a:ext cx="4171950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extBox 7"/>
          <p:cNvSpPr txBox="1">
            <a:spLocks noChangeArrowheads="1"/>
          </p:cNvSpPr>
          <p:nvPr/>
        </p:nvSpPr>
        <p:spPr bwMode="auto">
          <a:xfrm>
            <a:off x="993775" y="2430463"/>
            <a:ext cx="31765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2233" name="TextBox 8"/>
          <p:cNvSpPr txBox="1">
            <a:spLocks noChangeArrowheads="1"/>
          </p:cNvSpPr>
          <p:nvPr/>
        </p:nvSpPr>
        <p:spPr bwMode="auto">
          <a:xfrm>
            <a:off x="993775" y="572928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40400" y="59848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rot="-5400000">
            <a:off x="3517106" y="4564857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63525" y="3429000"/>
            <a:ext cx="8616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67754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noisy_grayscale_i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" y="727075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1" name="Picture 6" descr="noisy_histogram_graysca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2463" y="398463"/>
            <a:ext cx="4171950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993775" y="24796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3253" name="TextBox 9"/>
          <p:cNvSpPr txBox="1">
            <a:spLocks noChangeArrowheads="1"/>
          </p:cNvSpPr>
          <p:nvPr/>
        </p:nvSpPr>
        <p:spPr bwMode="auto">
          <a:xfrm>
            <a:off x="5740400" y="2735263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3254" name="TextBox 10"/>
          <p:cNvSpPr txBox="1">
            <a:spLocks noChangeArrowheads="1"/>
          </p:cNvSpPr>
          <p:nvPr/>
        </p:nvSpPr>
        <p:spPr bwMode="auto">
          <a:xfrm rot="-5400000">
            <a:off x="3517106" y="1315245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11213" y="3282950"/>
            <a:ext cx="77851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Now how to determine the three main intensities that define our groups?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need to </a:t>
            </a:r>
            <a:r>
              <a:rPr lang="en-US" sz="2400" b="1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8103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61C8-C88B-CB4F-875E-C127C919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92F6-E0C3-7348-A685-372975E05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lvl="1"/>
            <a:r>
              <a:rPr lang="en-US" sz="2400" dirty="0"/>
              <a:t>Gather features that belong together</a:t>
            </a:r>
          </a:p>
          <a:p>
            <a:pPr lvl="1"/>
            <a:r>
              <a:rPr lang="en-US" sz="2400" dirty="0"/>
              <a:t>Obtain an intermediate representation that compactly describes key image or video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20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noisy_histogram_graysca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205163" y="1019175"/>
            <a:ext cx="2522538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920750" y="1055688"/>
            <a:ext cx="7667625" cy="625475"/>
            <a:chOff x="847674" y="5692806"/>
            <a:chExt cx="7667730" cy="62492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47674" y="5802246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6509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295" name="TextBox 17"/>
            <p:cNvSpPr txBox="1">
              <a:spLocks noChangeArrowheads="1"/>
            </p:cNvSpPr>
            <p:nvPr/>
          </p:nvSpPr>
          <p:spPr bwMode="auto">
            <a:xfrm>
              <a:off x="1541421" y="5948397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4296" name="TextBox 18"/>
            <p:cNvSpPr txBox="1">
              <a:spLocks noChangeArrowheads="1"/>
            </p:cNvSpPr>
            <p:nvPr/>
          </p:nvSpPr>
          <p:spPr bwMode="auto">
            <a:xfrm>
              <a:off x="4462461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190</a:t>
              </a:r>
            </a:p>
          </p:txBody>
        </p:sp>
        <p:sp>
          <p:nvSpPr>
            <p:cNvPr id="54297" name="TextBox 19"/>
            <p:cNvSpPr txBox="1">
              <a:spLocks noChangeArrowheads="1"/>
            </p:cNvSpPr>
            <p:nvPr/>
          </p:nvSpPr>
          <p:spPr bwMode="auto">
            <a:xfrm>
              <a:off x="6835806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255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80336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50490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4306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38943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3548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8154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1805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90061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87003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90655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05260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14206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17857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32462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39765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43416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58021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26574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022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44831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74041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68975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72626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87232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0883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94534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9139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20093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34698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847725" y="3465513"/>
            <a:ext cx="7923213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Goal: choose three “centers” as the </a:t>
            </a:r>
            <a:r>
              <a:rPr lang="en-US" sz="2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representative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intensities, and label every pixel according to which of these centers it is nearest to.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Best cluster centers are those that minimize SSD between all points and their nearest cluster center c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</a:t>
            </a:r>
          </a:p>
        </p:txBody>
      </p: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2235200" y="2005013"/>
            <a:ext cx="4862513" cy="1241425"/>
            <a:chOff x="884187" y="1968480"/>
            <a:chExt cx="7120035" cy="1817688"/>
          </a:xfrm>
        </p:grpSpPr>
        <p:pic>
          <p:nvPicPr>
            <p:cNvPr id="54286" name="Picture 5" descr="noisy_grayscale_im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89" name="Picture 58" descr="simple_image.jp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Box 5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4291" name="TextBox 61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4292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>
              <a:off x="3878181" y="2916839"/>
              <a:ext cx="1059986" cy="23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Down Arrow 71"/>
          <p:cNvSpPr/>
          <p:nvPr/>
        </p:nvSpPr>
        <p:spPr>
          <a:xfrm>
            <a:off x="1724025" y="398463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3" name="Down Arrow 72"/>
          <p:cNvSpPr/>
          <p:nvPr/>
        </p:nvSpPr>
        <p:spPr>
          <a:xfrm>
            <a:off x="4791075" y="434975"/>
            <a:ext cx="2190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Down Arrow 73"/>
          <p:cNvSpPr/>
          <p:nvPr/>
        </p:nvSpPr>
        <p:spPr>
          <a:xfrm>
            <a:off x="7054850" y="471488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281" name="TextBox 75"/>
          <p:cNvSpPr txBox="1">
            <a:spLocks noChangeArrowheads="1"/>
          </p:cNvSpPr>
          <p:nvPr/>
        </p:nvSpPr>
        <p:spPr bwMode="auto">
          <a:xfrm>
            <a:off x="3914775" y="1493838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pic>
        <p:nvPicPr>
          <p:cNvPr id="77" name="Picture 2112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344738" y="5619750"/>
            <a:ext cx="51054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Oval 77"/>
          <p:cNvSpPr/>
          <p:nvPr/>
        </p:nvSpPr>
        <p:spPr>
          <a:xfrm>
            <a:off x="176053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2758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091363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9836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allAtOnce"/>
      <p:bldP spid="72" grpId="0" animBg="1"/>
      <p:bldP spid="73" grpId="0" animBg="1"/>
      <p:bldP spid="74" grpId="0" animBg="1"/>
      <p:bldP spid="78" grpId="0" animBg="1"/>
      <p:bldP spid="79" grpId="0" animBg="1"/>
      <p:bldP spid="8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763"/>
            <a:ext cx="8423275" cy="4525962"/>
          </a:xfrm>
        </p:spPr>
        <p:txBody>
          <a:bodyPr/>
          <a:lstStyle/>
          <a:p>
            <a:r>
              <a:rPr lang="en-US" sz="2400"/>
              <a:t>With this objective, it is a “chicken and egg” problem:</a:t>
            </a:r>
          </a:p>
          <a:p>
            <a:pPr lvl="1"/>
            <a:r>
              <a:rPr lang="en-US" sz="2400"/>
              <a:t>If we knew the </a:t>
            </a:r>
            <a:r>
              <a:rPr lang="en-US" sz="2400" b="1"/>
              <a:t>cluster centers</a:t>
            </a:r>
            <a:r>
              <a:rPr lang="en-US" sz="2400"/>
              <a:t>, we could allocate points to groups by assigning each to its closest center.</a:t>
            </a:r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/>
          </a:p>
          <a:p>
            <a:pPr lvl="1"/>
            <a:r>
              <a:rPr lang="en-US" sz="2400"/>
              <a:t>If we knew the </a:t>
            </a:r>
            <a:r>
              <a:rPr lang="en-US" sz="2400" b="1"/>
              <a:t>group memberships</a:t>
            </a:r>
            <a:r>
              <a:rPr lang="en-US" sz="2400"/>
              <a:t>, we could get the centers by computing the mean per group.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847725" y="3249613"/>
            <a:ext cx="7667625" cy="182562"/>
            <a:chOff x="847674" y="5692806"/>
            <a:chExt cx="7667730" cy="18256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7674" y="5802345"/>
              <a:ext cx="766773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1724025" y="3246438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864100" y="3246438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26238" y="3246438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39825" y="3030538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097338" y="3030538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995988" y="3067050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847725" y="5330825"/>
            <a:ext cx="7667625" cy="182563"/>
            <a:chOff x="847674" y="5692806"/>
            <a:chExt cx="7667730" cy="1825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847674" y="5802345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96" name="Oval 95"/>
          <p:cNvSpPr/>
          <p:nvPr/>
        </p:nvSpPr>
        <p:spPr>
          <a:xfrm>
            <a:off x="1139825" y="5111750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4097338" y="5111750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95988" y="5148263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1724025" y="5327650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900613" y="5327650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62750" y="5327650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40615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5225"/>
            <a:ext cx="8229600" cy="48148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Basic idea: randomly initialize the </a:t>
            </a:r>
            <a:r>
              <a:rPr lang="en-US" sz="2400" i="1" dirty="0"/>
              <a:t>k</a:t>
            </a:r>
            <a:r>
              <a:rPr lang="en-US" sz="2400" dirty="0"/>
              <a:t> cluster centers, and iterate between the two steps we just saw.</a:t>
            </a:r>
          </a:p>
          <a:p>
            <a:pPr>
              <a:defRPr/>
            </a:pPr>
            <a:endParaRPr lang="en-US" sz="800" dirty="0"/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Randomly initialize the cluster centers, c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, ...,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K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cluster centers, determine points in each cluster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For each point p, find the closest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.  Put p into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points in each cluster, solve for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Set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 to be the mean of points in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If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have changed, repeat Step 2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Properties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Will always converge to </a:t>
            </a:r>
            <a:r>
              <a:rPr lang="en-US" sz="2000" i="1" dirty="0">
                <a:solidFill>
                  <a:srgbClr val="000000"/>
                </a:solidFill>
              </a:rPr>
              <a:t>some</a:t>
            </a:r>
            <a:r>
              <a:rPr lang="en-US" sz="2000" dirty="0">
                <a:solidFill>
                  <a:srgbClr val="000000"/>
                </a:solidFill>
              </a:rPr>
              <a:t> solution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Can be a “local minimum”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does not always find the global minimum of objective function: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marL="438150" indent="-381000" eaLnBrk="1" hangingPunct="1">
              <a:lnSpc>
                <a:spcPct val="90000"/>
              </a:lnSpc>
              <a:buFontTx/>
              <a:buNone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sz="2400" dirty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7639050" y="2406650"/>
            <a:ext cx="912813" cy="1643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7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673350" y="5875338"/>
            <a:ext cx="3903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7529513" y="6548438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Source: Steve Seitz</a:t>
            </a:r>
          </a:p>
        </p:txBody>
      </p:sp>
    </p:spTree>
    <p:extLst>
      <p:ext uri="{BB962C8B-B14F-4D97-AF65-F5344CB8AC3E}">
        <p14:creationId xmlns:p14="http://schemas.microsoft.com/office/powerpoint/2010/main" val="384804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9624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Bef>
                <a:spcPts val="1800"/>
              </a:spcBef>
            </a:pPr>
            <a:r>
              <a:rPr lang="en-US" sz="2800"/>
              <a:t>An iterative clustering algorithm</a:t>
            </a:r>
          </a:p>
          <a:p>
            <a:pPr lvl="1">
              <a:lnSpc>
                <a:spcPct val="80000"/>
              </a:lnSpc>
              <a:spcBef>
                <a:spcPts val="1800"/>
              </a:spcBef>
            </a:pPr>
            <a:r>
              <a:rPr lang="en-US" sz="2400"/>
              <a:t>Pick K random points as cluster centers (means)</a:t>
            </a:r>
          </a:p>
          <a:p>
            <a:pPr lvl="1">
              <a:lnSpc>
                <a:spcPct val="80000"/>
              </a:lnSpc>
              <a:spcBef>
                <a:spcPts val="1800"/>
              </a:spcBef>
            </a:pPr>
            <a:r>
              <a:rPr lang="en-US" sz="2400"/>
              <a:t>Alternate:</a:t>
            </a:r>
          </a:p>
          <a:p>
            <a:pPr lvl="2">
              <a:lnSpc>
                <a:spcPct val="80000"/>
              </a:lnSpc>
              <a:spcBef>
                <a:spcPts val="1800"/>
              </a:spcBef>
            </a:pPr>
            <a:r>
              <a:rPr lang="en-US" sz="2000"/>
              <a:t>Assign data instances to closest mean</a:t>
            </a:r>
          </a:p>
          <a:p>
            <a:pPr lvl="2">
              <a:lnSpc>
                <a:spcPct val="80000"/>
              </a:lnSpc>
              <a:spcBef>
                <a:spcPts val="1800"/>
              </a:spcBef>
            </a:pPr>
            <a:r>
              <a:rPr lang="en-US" sz="2000"/>
              <a:t>Assign each mean to the average of its assigned points</a:t>
            </a:r>
          </a:p>
          <a:p>
            <a:pPr lvl="1">
              <a:lnSpc>
                <a:spcPct val="80000"/>
              </a:lnSpc>
              <a:spcBef>
                <a:spcPts val="1800"/>
              </a:spcBef>
            </a:pPr>
            <a:r>
              <a:rPr lang="en-US" sz="2400"/>
              <a:t>Stop when no points’ assignments change</a:t>
            </a:r>
          </a:p>
        </p:txBody>
      </p:sp>
      <p:pic>
        <p:nvPicPr>
          <p:cNvPr id="153604" name="Picture 4" descr="km-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5797" r="1930" b="11594"/>
          <a:stretch>
            <a:fillRect/>
          </a:stretch>
        </p:blipFill>
        <p:spPr bwMode="auto">
          <a:xfrm>
            <a:off x="4572000" y="1676400"/>
            <a:ext cx="4343400" cy="4343400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5" name="Oval 5"/>
          <p:cNvSpPr>
            <a:spLocks noChangeArrowheads="1"/>
          </p:cNvSpPr>
          <p:nvPr/>
        </p:nvSpPr>
        <p:spPr bwMode="auto">
          <a:xfrm>
            <a:off x="6329363" y="5402263"/>
            <a:ext cx="60325" cy="60325"/>
          </a:xfrm>
          <a:prstGeom prst="ellipse">
            <a:avLst/>
          </a:prstGeom>
          <a:solidFill>
            <a:srgbClr val="CC0000"/>
          </a:solidFill>
          <a:ln w="2857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53606" name="Oval 6"/>
          <p:cNvSpPr>
            <a:spLocks noChangeArrowheads="1"/>
          </p:cNvSpPr>
          <p:nvPr/>
        </p:nvSpPr>
        <p:spPr bwMode="auto">
          <a:xfrm>
            <a:off x="6634163" y="5513388"/>
            <a:ext cx="61912" cy="60325"/>
          </a:xfrm>
          <a:prstGeom prst="ellipse">
            <a:avLst/>
          </a:prstGeom>
          <a:solidFill>
            <a:srgbClr val="CC0000"/>
          </a:solidFill>
          <a:ln w="2857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53607" name="Oval 7"/>
          <p:cNvSpPr>
            <a:spLocks noChangeArrowheads="1"/>
          </p:cNvSpPr>
          <p:nvPr/>
        </p:nvSpPr>
        <p:spPr bwMode="auto">
          <a:xfrm>
            <a:off x="7175500" y="4813300"/>
            <a:ext cx="60325" cy="60325"/>
          </a:xfrm>
          <a:prstGeom prst="ellipse">
            <a:avLst/>
          </a:prstGeom>
          <a:solidFill>
            <a:srgbClr val="CC0000"/>
          </a:solidFill>
          <a:ln w="2857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53608" name="Oval 8"/>
          <p:cNvSpPr>
            <a:spLocks noChangeArrowheads="1"/>
          </p:cNvSpPr>
          <p:nvPr/>
        </p:nvSpPr>
        <p:spPr bwMode="auto">
          <a:xfrm>
            <a:off x="6429375" y="4978400"/>
            <a:ext cx="61913" cy="60325"/>
          </a:xfrm>
          <a:prstGeom prst="ellipse">
            <a:avLst/>
          </a:prstGeom>
          <a:solidFill>
            <a:srgbClr val="CC0000"/>
          </a:solidFill>
          <a:ln w="2857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53609" name="Oval 9"/>
          <p:cNvSpPr>
            <a:spLocks noChangeArrowheads="1"/>
          </p:cNvSpPr>
          <p:nvPr/>
        </p:nvSpPr>
        <p:spPr bwMode="auto">
          <a:xfrm>
            <a:off x="6135688" y="2967038"/>
            <a:ext cx="60325" cy="58737"/>
          </a:xfrm>
          <a:prstGeom prst="ellipse">
            <a:avLst/>
          </a:prstGeom>
          <a:solidFill>
            <a:srgbClr val="CC0000"/>
          </a:solidFill>
          <a:ln w="2857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1866" name="Line 10"/>
          <p:cNvSpPr>
            <a:spLocks noChangeShapeType="1"/>
          </p:cNvSpPr>
          <p:nvPr/>
        </p:nvSpPr>
        <p:spPr bwMode="auto">
          <a:xfrm flipH="1">
            <a:off x="6669088" y="2349500"/>
            <a:ext cx="2078037" cy="1684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67" name="Line 11"/>
          <p:cNvSpPr>
            <a:spLocks noChangeShapeType="1"/>
          </p:cNvSpPr>
          <p:nvPr/>
        </p:nvSpPr>
        <p:spPr bwMode="auto">
          <a:xfrm>
            <a:off x="6669088" y="4033838"/>
            <a:ext cx="155575" cy="1084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68" name="Line 12"/>
          <p:cNvSpPr>
            <a:spLocks noChangeShapeType="1"/>
          </p:cNvSpPr>
          <p:nvPr/>
        </p:nvSpPr>
        <p:spPr bwMode="auto">
          <a:xfrm>
            <a:off x="6824663" y="5118100"/>
            <a:ext cx="677862" cy="476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69" name="Line 13"/>
          <p:cNvSpPr>
            <a:spLocks noChangeShapeType="1"/>
          </p:cNvSpPr>
          <p:nvPr/>
        </p:nvSpPr>
        <p:spPr bwMode="auto">
          <a:xfrm flipH="1">
            <a:off x="6502400" y="5118100"/>
            <a:ext cx="322263" cy="131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70" name="Line 14"/>
          <p:cNvSpPr>
            <a:spLocks noChangeShapeType="1"/>
          </p:cNvSpPr>
          <p:nvPr/>
        </p:nvSpPr>
        <p:spPr bwMode="auto">
          <a:xfrm flipH="1" flipV="1">
            <a:off x="4629150" y="4794250"/>
            <a:ext cx="1884363" cy="4556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71" name="Line 15"/>
          <p:cNvSpPr>
            <a:spLocks noChangeShapeType="1"/>
          </p:cNvSpPr>
          <p:nvPr/>
        </p:nvSpPr>
        <p:spPr bwMode="auto">
          <a:xfrm flipH="1">
            <a:off x="6473825" y="5249863"/>
            <a:ext cx="39688" cy="828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72" name="Line 16"/>
          <p:cNvSpPr>
            <a:spLocks noChangeShapeType="1"/>
          </p:cNvSpPr>
          <p:nvPr/>
        </p:nvSpPr>
        <p:spPr bwMode="auto">
          <a:xfrm flipH="1">
            <a:off x="4629150" y="4033838"/>
            <a:ext cx="2030413" cy="179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73" name="Oval 17"/>
          <p:cNvSpPr>
            <a:spLocks noChangeAspect="1" noChangeArrowheads="1"/>
          </p:cNvSpPr>
          <p:nvPr/>
        </p:nvSpPr>
        <p:spPr bwMode="auto">
          <a:xfrm>
            <a:off x="6650038" y="2805113"/>
            <a:ext cx="101600" cy="968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1874" name="Oval 18"/>
          <p:cNvSpPr>
            <a:spLocks noChangeAspect="1" noChangeArrowheads="1"/>
          </p:cNvSpPr>
          <p:nvPr/>
        </p:nvSpPr>
        <p:spPr bwMode="auto">
          <a:xfrm>
            <a:off x="6780213" y="5540375"/>
            <a:ext cx="101600" cy="98425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1875" name="Oval 19"/>
          <p:cNvSpPr>
            <a:spLocks noChangeAspect="1" noChangeArrowheads="1"/>
          </p:cNvSpPr>
          <p:nvPr/>
        </p:nvSpPr>
        <p:spPr bwMode="auto">
          <a:xfrm>
            <a:off x="5541963" y="5280025"/>
            <a:ext cx="101600" cy="98425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1876" name="Oval 20"/>
          <p:cNvSpPr>
            <a:spLocks noChangeAspect="1" noChangeArrowheads="1"/>
          </p:cNvSpPr>
          <p:nvPr/>
        </p:nvSpPr>
        <p:spPr bwMode="auto">
          <a:xfrm>
            <a:off x="5737225" y="4694238"/>
            <a:ext cx="101600" cy="968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1877" name="Oval 21"/>
          <p:cNvSpPr>
            <a:spLocks noChangeAspect="1" noChangeArrowheads="1"/>
          </p:cNvSpPr>
          <p:nvPr/>
        </p:nvSpPr>
        <p:spPr bwMode="auto">
          <a:xfrm>
            <a:off x="7626350" y="4043363"/>
            <a:ext cx="101600" cy="968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1878" name="Freeform 22"/>
          <p:cNvSpPr>
            <a:spLocks/>
          </p:cNvSpPr>
          <p:nvPr/>
        </p:nvSpPr>
        <p:spPr bwMode="auto">
          <a:xfrm>
            <a:off x="6175375" y="2773363"/>
            <a:ext cx="427038" cy="125412"/>
          </a:xfrm>
          <a:custGeom>
            <a:avLst/>
            <a:gdLst>
              <a:gd name="T0" fmla="*/ 0 w 314"/>
              <a:gd name="T1" fmla="*/ 2147483646 h 92"/>
              <a:gd name="T2" fmla="*/ 2147483646 w 314"/>
              <a:gd name="T3" fmla="*/ 0 h 92"/>
              <a:gd name="T4" fmla="*/ 2147483646 w 314"/>
              <a:gd name="T5" fmla="*/ 2147483646 h 92"/>
              <a:gd name="T6" fmla="*/ 2147483646 w 314"/>
              <a:gd name="T7" fmla="*/ 2147483646 h 92"/>
              <a:gd name="T8" fmla="*/ 0 60000 65536"/>
              <a:gd name="T9" fmla="*/ 0 60000 65536"/>
              <a:gd name="T10" fmla="*/ 0 60000 65536"/>
              <a:gd name="T11" fmla="*/ 0 60000 65536"/>
              <a:gd name="T12" fmla="*/ 0 w 314"/>
              <a:gd name="T13" fmla="*/ 0 h 92"/>
              <a:gd name="T14" fmla="*/ 314 w 314"/>
              <a:gd name="T15" fmla="*/ 92 h 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4" h="92">
                <a:moveTo>
                  <a:pt x="0" y="92"/>
                </a:moveTo>
                <a:cubicBezTo>
                  <a:pt x="16" y="21"/>
                  <a:pt x="78" y="21"/>
                  <a:pt x="138" y="0"/>
                </a:cubicBezTo>
                <a:cubicBezTo>
                  <a:pt x="166" y="3"/>
                  <a:pt x="194" y="6"/>
                  <a:pt x="222" y="8"/>
                </a:cubicBezTo>
                <a:cubicBezTo>
                  <a:pt x="253" y="11"/>
                  <a:pt x="314" y="15"/>
                  <a:pt x="314" y="15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79" name="Freeform 23"/>
          <p:cNvSpPr>
            <a:spLocks/>
          </p:cNvSpPr>
          <p:nvPr/>
        </p:nvSpPr>
        <p:spPr bwMode="auto">
          <a:xfrm>
            <a:off x="7312025" y="4264025"/>
            <a:ext cx="363538" cy="552450"/>
          </a:xfrm>
          <a:custGeom>
            <a:avLst/>
            <a:gdLst>
              <a:gd name="T0" fmla="*/ 0 w 268"/>
              <a:gd name="T1" fmla="*/ 2147483646 h 407"/>
              <a:gd name="T2" fmla="*/ 2147483646 w 268"/>
              <a:gd name="T3" fmla="*/ 2147483646 h 407"/>
              <a:gd name="T4" fmla="*/ 2147483646 w 268"/>
              <a:gd name="T5" fmla="*/ 2147483646 h 407"/>
              <a:gd name="T6" fmla="*/ 2147483646 w 268"/>
              <a:gd name="T7" fmla="*/ 2147483646 h 407"/>
              <a:gd name="T8" fmla="*/ 2147483646 w 268"/>
              <a:gd name="T9" fmla="*/ 2147483646 h 407"/>
              <a:gd name="T10" fmla="*/ 2147483646 w 268"/>
              <a:gd name="T11" fmla="*/ 0 h 4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68"/>
              <a:gd name="T19" fmla="*/ 0 h 407"/>
              <a:gd name="T20" fmla="*/ 268 w 268"/>
              <a:gd name="T21" fmla="*/ 407 h 40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68" h="407">
                <a:moveTo>
                  <a:pt x="0" y="407"/>
                </a:moveTo>
                <a:cubicBezTo>
                  <a:pt x="43" y="379"/>
                  <a:pt x="86" y="360"/>
                  <a:pt x="123" y="323"/>
                </a:cubicBezTo>
                <a:cubicBezTo>
                  <a:pt x="136" y="310"/>
                  <a:pt x="148" y="297"/>
                  <a:pt x="161" y="284"/>
                </a:cubicBezTo>
                <a:cubicBezTo>
                  <a:pt x="174" y="271"/>
                  <a:pt x="192" y="238"/>
                  <a:pt x="192" y="238"/>
                </a:cubicBezTo>
                <a:cubicBezTo>
                  <a:pt x="206" y="193"/>
                  <a:pt x="238" y="159"/>
                  <a:pt x="253" y="115"/>
                </a:cubicBezTo>
                <a:cubicBezTo>
                  <a:pt x="257" y="84"/>
                  <a:pt x="268" y="33"/>
                  <a:pt x="268" y="0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80" name="Freeform 24"/>
          <p:cNvSpPr>
            <a:spLocks/>
          </p:cNvSpPr>
          <p:nvPr/>
        </p:nvSpPr>
        <p:spPr bwMode="auto">
          <a:xfrm>
            <a:off x="5911850" y="4799013"/>
            <a:ext cx="514350" cy="131762"/>
          </a:xfrm>
          <a:custGeom>
            <a:avLst/>
            <a:gdLst>
              <a:gd name="T0" fmla="*/ 2147483646 w 378"/>
              <a:gd name="T1" fmla="*/ 2147483646 h 98"/>
              <a:gd name="T2" fmla="*/ 2147483646 w 378"/>
              <a:gd name="T3" fmla="*/ 2147483646 h 98"/>
              <a:gd name="T4" fmla="*/ 2147483646 w 378"/>
              <a:gd name="T5" fmla="*/ 2147483646 h 98"/>
              <a:gd name="T6" fmla="*/ 2147483646 w 378"/>
              <a:gd name="T7" fmla="*/ 2147483646 h 98"/>
              <a:gd name="T8" fmla="*/ 2147483646 w 378"/>
              <a:gd name="T9" fmla="*/ 2147483646 h 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8"/>
              <a:gd name="T16" fmla="*/ 0 h 98"/>
              <a:gd name="T17" fmla="*/ 378 w 378"/>
              <a:gd name="T18" fmla="*/ 98 h 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8" h="98">
                <a:moveTo>
                  <a:pt x="378" y="98"/>
                </a:moveTo>
                <a:cubicBezTo>
                  <a:pt x="314" y="0"/>
                  <a:pt x="172" y="27"/>
                  <a:pt x="71" y="21"/>
                </a:cubicBezTo>
                <a:cubicBezTo>
                  <a:pt x="68" y="20"/>
                  <a:pt x="29" y="6"/>
                  <a:pt x="25" y="6"/>
                </a:cubicBezTo>
                <a:cubicBezTo>
                  <a:pt x="17" y="6"/>
                  <a:pt x="9" y="10"/>
                  <a:pt x="2" y="13"/>
                </a:cubicBezTo>
                <a:cubicBezTo>
                  <a:pt x="0" y="14"/>
                  <a:pt x="7" y="13"/>
                  <a:pt x="9" y="13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81" name="Freeform 25"/>
          <p:cNvSpPr>
            <a:spLocks/>
          </p:cNvSpPr>
          <p:nvPr/>
        </p:nvSpPr>
        <p:spPr bwMode="auto">
          <a:xfrm>
            <a:off x="5757863" y="5380038"/>
            <a:ext cx="542925" cy="187325"/>
          </a:xfrm>
          <a:custGeom>
            <a:avLst/>
            <a:gdLst>
              <a:gd name="T0" fmla="*/ 2147483646 w 400"/>
              <a:gd name="T1" fmla="*/ 2147483646 h 138"/>
              <a:gd name="T2" fmla="*/ 2147483646 w 400"/>
              <a:gd name="T3" fmla="*/ 2147483646 h 138"/>
              <a:gd name="T4" fmla="*/ 2147483646 w 400"/>
              <a:gd name="T5" fmla="*/ 2147483646 h 138"/>
              <a:gd name="T6" fmla="*/ 2147483646 w 400"/>
              <a:gd name="T7" fmla="*/ 2147483646 h 138"/>
              <a:gd name="T8" fmla="*/ 2147483646 w 400"/>
              <a:gd name="T9" fmla="*/ 2147483646 h 138"/>
              <a:gd name="T10" fmla="*/ 0 w 400"/>
              <a:gd name="T11" fmla="*/ 0 h 1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138"/>
              <a:gd name="T20" fmla="*/ 400 w 400"/>
              <a:gd name="T21" fmla="*/ 138 h 1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138">
                <a:moveTo>
                  <a:pt x="400" y="107"/>
                </a:moveTo>
                <a:cubicBezTo>
                  <a:pt x="374" y="125"/>
                  <a:pt x="355" y="131"/>
                  <a:pt x="323" y="138"/>
                </a:cubicBezTo>
                <a:cubicBezTo>
                  <a:pt x="282" y="136"/>
                  <a:pt x="241" y="137"/>
                  <a:pt x="200" y="131"/>
                </a:cubicBezTo>
                <a:cubicBezTo>
                  <a:pt x="151" y="124"/>
                  <a:pt x="101" y="44"/>
                  <a:pt x="39" y="23"/>
                </a:cubicBezTo>
                <a:cubicBezTo>
                  <a:pt x="34" y="18"/>
                  <a:pt x="29" y="12"/>
                  <a:pt x="23" y="8"/>
                </a:cubicBezTo>
                <a:cubicBezTo>
                  <a:pt x="16" y="4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1882" name="Freeform 26"/>
          <p:cNvSpPr>
            <a:spLocks/>
          </p:cNvSpPr>
          <p:nvPr/>
        </p:nvSpPr>
        <p:spPr bwMode="auto">
          <a:xfrm>
            <a:off x="6556375" y="5640388"/>
            <a:ext cx="258763" cy="228600"/>
          </a:xfrm>
          <a:custGeom>
            <a:avLst/>
            <a:gdLst>
              <a:gd name="T0" fmla="*/ 2147483646 w 191"/>
              <a:gd name="T1" fmla="*/ 0 h 169"/>
              <a:gd name="T2" fmla="*/ 2147483646 w 191"/>
              <a:gd name="T3" fmla="*/ 2147483646 h 169"/>
              <a:gd name="T4" fmla="*/ 2147483646 w 191"/>
              <a:gd name="T5" fmla="*/ 2147483646 h 169"/>
              <a:gd name="T6" fmla="*/ 2147483646 w 191"/>
              <a:gd name="T7" fmla="*/ 2147483646 h 169"/>
              <a:gd name="T8" fmla="*/ 2147483646 w 191"/>
              <a:gd name="T9" fmla="*/ 2147483646 h 1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169"/>
              <a:gd name="T17" fmla="*/ 191 w 191"/>
              <a:gd name="T18" fmla="*/ 169 h 16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169">
                <a:moveTo>
                  <a:pt x="50" y="0"/>
                </a:moveTo>
                <a:cubicBezTo>
                  <a:pt x="24" y="51"/>
                  <a:pt x="0" y="122"/>
                  <a:pt x="50" y="169"/>
                </a:cubicBezTo>
                <a:cubicBezTo>
                  <a:pt x="78" y="166"/>
                  <a:pt x="107" y="167"/>
                  <a:pt x="134" y="161"/>
                </a:cubicBezTo>
                <a:cubicBezTo>
                  <a:pt x="157" y="156"/>
                  <a:pt x="164" y="101"/>
                  <a:pt x="180" y="84"/>
                </a:cubicBezTo>
                <a:cubicBezTo>
                  <a:pt x="191" y="54"/>
                  <a:pt x="188" y="69"/>
                  <a:pt x="188" y="38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566753"/>
      </p:ext>
    </p:extLst>
  </p:cSld>
  <p:clrMapOvr>
    <a:masterClrMapping/>
  </p:clrMapOvr>
  <p:transition spd="slow" advTm="1454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1866" grpId="0" animBg="1"/>
      <p:bldP spid="1401867" grpId="0" animBg="1"/>
      <p:bldP spid="1401868" grpId="0" animBg="1"/>
      <p:bldP spid="1401869" grpId="0" animBg="1"/>
      <p:bldP spid="1401870" grpId="0" animBg="1"/>
      <p:bldP spid="1401871" grpId="0" animBg="1"/>
      <p:bldP spid="1401872" grpId="0" animBg="1"/>
      <p:bldP spid="1401873" grpId="0" animBg="1"/>
      <p:bldP spid="1401874" grpId="0" animBg="1"/>
      <p:bldP spid="1401875" grpId="0" animBg="1"/>
      <p:bldP spid="1401876" grpId="0" animBg="1"/>
      <p:bldP spid="1401877" grpId="0" animBg="1"/>
      <p:bldP spid="1401878" grpId="0" animBg="1"/>
      <p:bldP spid="1401879" grpId="0" animBg="1"/>
      <p:bldP spid="1401880" grpId="0" animBg="1"/>
      <p:bldP spid="1401881" grpId="0" animBg="1"/>
      <p:bldP spid="140188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</a:t>
            </a:r>
          </a:p>
        </p:txBody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r>
              <a:rPr lang="en-US" sz="2800" dirty="0"/>
              <a:t>K-means is non-deterministic</a:t>
            </a:r>
          </a:p>
          <a:p>
            <a:pPr lvl="1"/>
            <a:r>
              <a:rPr lang="en-US" sz="2400" dirty="0"/>
              <a:t>Requires initial means</a:t>
            </a:r>
          </a:p>
          <a:p>
            <a:pPr lvl="1"/>
            <a:r>
              <a:rPr lang="en-US" sz="2400" dirty="0"/>
              <a:t>It does matter what you pick!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What can go wrong?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Various schemes for preventing this kind of thing</a:t>
            </a:r>
          </a:p>
        </p:txBody>
      </p:sp>
      <p:sp>
        <p:nvSpPr>
          <p:cNvPr id="179204" name="Oval 4"/>
          <p:cNvSpPr>
            <a:spLocks noChangeArrowheads="1"/>
          </p:cNvSpPr>
          <p:nvPr/>
        </p:nvSpPr>
        <p:spPr bwMode="auto">
          <a:xfrm>
            <a:off x="6400800" y="2819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79205" name="Oval 5"/>
          <p:cNvSpPr>
            <a:spLocks noChangeArrowheads="1"/>
          </p:cNvSpPr>
          <p:nvPr/>
        </p:nvSpPr>
        <p:spPr bwMode="auto">
          <a:xfrm>
            <a:off x="66294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79206" name="Oval 6"/>
          <p:cNvSpPr>
            <a:spLocks noChangeArrowheads="1"/>
          </p:cNvSpPr>
          <p:nvPr/>
        </p:nvSpPr>
        <p:spPr bwMode="auto">
          <a:xfrm>
            <a:off x="7315200" y="1676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79207" name="Oval 7"/>
          <p:cNvSpPr>
            <a:spLocks noChangeArrowheads="1"/>
          </p:cNvSpPr>
          <p:nvPr/>
        </p:nvSpPr>
        <p:spPr bwMode="auto">
          <a:xfrm>
            <a:off x="76200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79208" name="Oval 8"/>
          <p:cNvSpPr>
            <a:spLocks noChangeArrowheads="1"/>
          </p:cNvSpPr>
          <p:nvPr/>
        </p:nvSpPr>
        <p:spPr bwMode="auto">
          <a:xfrm>
            <a:off x="7772400" y="2743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79209" name="Oval 9"/>
          <p:cNvSpPr>
            <a:spLocks noChangeArrowheads="1"/>
          </p:cNvSpPr>
          <p:nvPr/>
        </p:nvSpPr>
        <p:spPr bwMode="auto">
          <a:xfrm>
            <a:off x="6934200" y="1676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79210" name="Rectangle 10"/>
          <p:cNvSpPr>
            <a:spLocks noChangeArrowheads="1"/>
          </p:cNvSpPr>
          <p:nvPr/>
        </p:nvSpPr>
        <p:spPr bwMode="auto">
          <a:xfrm>
            <a:off x="7391400" y="2743200"/>
            <a:ext cx="152400" cy="1524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79211" name="Rectangle 11"/>
          <p:cNvSpPr>
            <a:spLocks noChangeArrowheads="1"/>
          </p:cNvSpPr>
          <p:nvPr/>
        </p:nvSpPr>
        <p:spPr bwMode="auto">
          <a:xfrm>
            <a:off x="6781800" y="274320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79212" name="Rectangle 1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8013" name="Oval 13"/>
          <p:cNvSpPr>
            <a:spLocks noChangeArrowheads="1"/>
          </p:cNvSpPr>
          <p:nvPr/>
        </p:nvSpPr>
        <p:spPr bwMode="auto">
          <a:xfrm>
            <a:off x="6400800" y="5486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8014" name="Oval 14"/>
          <p:cNvSpPr>
            <a:spLocks noChangeArrowheads="1"/>
          </p:cNvSpPr>
          <p:nvPr/>
        </p:nvSpPr>
        <p:spPr bwMode="auto">
          <a:xfrm>
            <a:off x="6629400" y="5715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8015" name="Oval 15"/>
          <p:cNvSpPr>
            <a:spLocks noChangeArrowheads="1"/>
          </p:cNvSpPr>
          <p:nvPr/>
        </p:nvSpPr>
        <p:spPr bwMode="auto">
          <a:xfrm>
            <a:off x="7315200" y="4343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8016" name="Oval 16"/>
          <p:cNvSpPr>
            <a:spLocks noChangeArrowheads="1"/>
          </p:cNvSpPr>
          <p:nvPr/>
        </p:nvSpPr>
        <p:spPr bwMode="auto">
          <a:xfrm>
            <a:off x="7620000" y="5715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8017" name="Oval 17"/>
          <p:cNvSpPr>
            <a:spLocks noChangeArrowheads="1"/>
          </p:cNvSpPr>
          <p:nvPr/>
        </p:nvSpPr>
        <p:spPr bwMode="auto">
          <a:xfrm>
            <a:off x="7772400" y="541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8018" name="Oval 18"/>
          <p:cNvSpPr>
            <a:spLocks noChangeArrowheads="1"/>
          </p:cNvSpPr>
          <p:nvPr/>
        </p:nvSpPr>
        <p:spPr bwMode="auto">
          <a:xfrm>
            <a:off x="6934200" y="4343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8019" name="Rectangle 19"/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8020" name="Rectangle 20"/>
          <p:cNvSpPr>
            <a:spLocks noChangeArrowheads="1"/>
          </p:cNvSpPr>
          <p:nvPr/>
        </p:nvSpPr>
        <p:spPr bwMode="auto">
          <a:xfrm>
            <a:off x="6934200" y="464820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408021" name="Rectangle 21"/>
          <p:cNvSpPr>
            <a:spLocks noChangeArrowheads="1"/>
          </p:cNvSpPr>
          <p:nvPr/>
        </p:nvSpPr>
        <p:spPr bwMode="auto">
          <a:xfrm>
            <a:off x="7315200" y="464820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02624" y="6550223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Dan Klein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0232475"/>
      </p:ext>
    </p:extLst>
  </p:cSld>
  <p:clrMapOvr>
    <a:masterClrMapping/>
  </p:clrMapOvr>
  <p:transition spd="slow" advTm="416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013" grpId="0" animBg="1"/>
      <p:bldP spid="1408014" grpId="0" animBg="1"/>
      <p:bldP spid="1408015" grpId="0" animBg="1"/>
      <p:bldP spid="1408016" grpId="0" animBg="1"/>
      <p:bldP spid="1408017" grpId="0" animBg="1"/>
      <p:bldP spid="1408018" grpId="0" animBg="1"/>
      <p:bldP spid="1408019" grpId="0" animBg="1"/>
      <p:bldP spid="1408020" grpId="0" animBg="1"/>
      <p:bldP spid="14080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local optimum:</a:t>
            </a:r>
          </a:p>
        </p:txBody>
      </p:sp>
      <p:grpSp>
        <p:nvGrpSpPr>
          <p:cNvPr id="181251" name="Group 4"/>
          <p:cNvGrpSpPr>
            <a:grpSpLocks/>
          </p:cNvGrpSpPr>
          <p:nvPr/>
        </p:nvGrpSpPr>
        <p:grpSpPr bwMode="auto">
          <a:xfrm>
            <a:off x="5105400" y="4267200"/>
            <a:ext cx="1716088" cy="1419225"/>
            <a:chOff x="1774" y="2683"/>
            <a:chExt cx="1081" cy="894"/>
          </a:xfrm>
        </p:grpSpPr>
        <p:sp>
          <p:nvSpPr>
            <p:cNvPr id="181365" name="Oval 5"/>
            <p:cNvSpPr>
              <a:spLocks noChangeAspect="1" noChangeArrowheads="1"/>
            </p:cNvSpPr>
            <p:nvPr/>
          </p:nvSpPr>
          <p:spPr bwMode="auto">
            <a:xfrm>
              <a:off x="2024" y="319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66" name="Oval 6"/>
            <p:cNvSpPr>
              <a:spLocks noChangeAspect="1" noChangeArrowheads="1"/>
            </p:cNvSpPr>
            <p:nvPr/>
          </p:nvSpPr>
          <p:spPr bwMode="auto">
            <a:xfrm>
              <a:off x="2749" y="3039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67" name="Oval 7"/>
            <p:cNvSpPr>
              <a:spLocks noChangeAspect="1" noChangeArrowheads="1"/>
            </p:cNvSpPr>
            <p:nvPr/>
          </p:nvSpPr>
          <p:spPr bwMode="auto">
            <a:xfrm>
              <a:off x="2178" y="310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68" name="Oval 8"/>
            <p:cNvSpPr>
              <a:spLocks noChangeAspect="1" noChangeArrowheads="1"/>
            </p:cNvSpPr>
            <p:nvPr/>
          </p:nvSpPr>
          <p:spPr bwMode="auto">
            <a:xfrm>
              <a:off x="2145" y="3414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69" name="Oval 9"/>
            <p:cNvSpPr>
              <a:spLocks noChangeAspect="1" noChangeArrowheads="1"/>
            </p:cNvSpPr>
            <p:nvPr/>
          </p:nvSpPr>
          <p:spPr bwMode="auto">
            <a:xfrm>
              <a:off x="2408" y="3326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0" name="Oval 10"/>
            <p:cNvSpPr>
              <a:spLocks noChangeAspect="1" noChangeArrowheads="1"/>
            </p:cNvSpPr>
            <p:nvPr/>
          </p:nvSpPr>
          <p:spPr bwMode="auto">
            <a:xfrm>
              <a:off x="1781" y="3106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1" name="Oval 11"/>
            <p:cNvSpPr>
              <a:spLocks noChangeAspect="1" noChangeArrowheads="1"/>
            </p:cNvSpPr>
            <p:nvPr/>
          </p:nvSpPr>
          <p:spPr bwMode="auto">
            <a:xfrm>
              <a:off x="2329" y="2809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2" name="Oval 12"/>
            <p:cNvSpPr>
              <a:spLocks noChangeAspect="1" noChangeArrowheads="1"/>
            </p:cNvSpPr>
            <p:nvPr/>
          </p:nvSpPr>
          <p:spPr bwMode="auto">
            <a:xfrm>
              <a:off x="2348" y="3033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3" name="Oval 13"/>
            <p:cNvSpPr>
              <a:spLocks noChangeAspect="1" noChangeArrowheads="1"/>
            </p:cNvSpPr>
            <p:nvPr/>
          </p:nvSpPr>
          <p:spPr bwMode="auto">
            <a:xfrm>
              <a:off x="2054" y="2768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4" name="Oval 14"/>
            <p:cNvSpPr>
              <a:spLocks noChangeAspect="1" noChangeArrowheads="1"/>
            </p:cNvSpPr>
            <p:nvPr/>
          </p:nvSpPr>
          <p:spPr bwMode="auto">
            <a:xfrm>
              <a:off x="1820" y="3401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5" name="Oval 15"/>
            <p:cNvSpPr>
              <a:spLocks noChangeAspect="1" noChangeArrowheads="1"/>
            </p:cNvSpPr>
            <p:nvPr/>
          </p:nvSpPr>
          <p:spPr bwMode="auto">
            <a:xfrm>
              <a:off x="1895" y="2926"/>
              <a:ext cx="32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6" name="Oval 16"/>
            <p:cNvSpPr>
              <a:spLocks noChangeAspect="1" noChangeArrowheads="1"/>
            </p:cNvSpPr>
            <p:nvPr/>
          </p:nvSpPr>
          <p:spPr bwMode="auto">
            <a:xfrm>
              <a:off x="2555" y="3164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7" name="Oval 17"/>
            <p:cNvSpPr>
              <a:spLocks noChangeAspect="1" noChangeArrowheads="1"/>
            </p:cNvSpPr>
            <p:nvPr/>
          </p:nvSpPr>
          <p:spPr bwMode="auto">
            <a:xfrm>
              <a:off x="2530" y="283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8" name="Oval 18"/>
            <p:cNvSpPr>
              <a:spLocks noChangeAspect="1" noChangeArrowheads="1"/>
            </p:cNvSpPr>
            <p:nvPr/>
          </p:nvSpPr>
          <p:spPr bwMode="auto">
            <a:xfrm rot="-1118274">
              <a:off x="2198" y="3252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79" name="Oval 19"/>
            <p:cNvSpPr>
              <a:spLocks noChangeAspect="1" noChangeArrowheads="1"/>
            </p:cNvSpPr>
            <p:nvPr/>
          </p:nvSpPr>
          <p:spPr bwMode="auto">
            <a:xfrm rot="-1118274">
              <a:off x="2823" y="292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0" name="Oval 20"/>
            <p:cNvSpPr>
              <a:spLocks noChangeAspect="1" noChangeArrowheads="1"/>
            </p:cNvSpPr>
            <p:nvPr/>
          </p:nvSpPr>
          <p:spPr bwMode="auto">
            <a:xfrm rot="-1118274">
              <a:off x="2306" y="3125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1" name="Oval 21"/>
            <p:cNvSpPr>
              <a:spLocks noChangeAspect="1" noChangeArrowheads="1"/>
            </p:cNvSpPr>
            <p:nvPr/>
          </p:nvSpPr>
          <p:spPr bwMode="auto">
            <a:xfrm rot="-1118274">
              <a:off x="2400" y="343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2" name="Oval 22"/>
            <p:cNvSpPr>
              <a:spLocks noChangeAspect="1" noChangeArrowheads="1"/>
            </p:cNvSpPr>
            <p:nvPr/>
          </p:nvSpPr>
          <p:spPr bwMode="auto">
            <a:xfrm rot="-1118274">
              <a:off x="2614" y="328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3" name="Oval 23"/>
            <p:cNvSpPr>
              <a:spLocks noChangeAspect="1" noChangeArrowheads="1"/>
            </p:cNvSpPr>
            <p:nvPr/>
          </p:nvSpPr>
          <p:spPr bwMode="auto">
            <a:xfrm rot="-1118274">
              <a:off x="1933" y="323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4" name="Oval 24"/>
            <p:cNvSpPr>
              <a:spLocks noChangeAspect="1" noChangeArrowheads="1"/>
            </p:cNvSpPr>
            <p:nvPr/>
          </p:nvSpPr>
          <p:spPr bwMode="auto">
            <a:xfrm rot="-1118274">
              <a:off x="2334" y="2811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5" name="Oval 25"/>
            <p:cNvSpPr>
              <a:spLocks noChangeAspect="1" noChangeArrowheads="1"/>
            </p:cNvSpPr>
            <p:nvPr/>
          </p:nvSpPr>
          <p:spPr bwMode="auto">
            <a:xfrm rot="-1118274">
              <a:off x="2441" y="3018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6" name="Oval 26"/>
            <p:cNvSpPr>
              <a:spLocks noChangeAspect="1" noChangeArrowheads="1"/>
            </p:cNvSpPr>
            <p:nvPr/>
          </p:nvSpPr>
          <p:spPr bwMode="auto">
            <a:xfrm rot="-1118274">
              <a:off x="2057" y="284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7" name="Oval 27"/>
            <p:cNvSpPr>
              <a:spLocks noChangeAspect="1" noChangeArrowheads="1"/>
            </p:cNvSpPr>
            <p:nvPr/>
          </p:nvSpPr>
          <p:spPr bwMode="auto">
            <a:xfrm rot="-1118274">
              <a:off x="2087" y="350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8" name="Oval 28"/>
            <p:cNvSpPr>
              <a:spLocks noChangeAspect="1" noChangeArrowheads="1"/>
            </p:cNvSpPr>
            <p:nvPr/>
          </p:nvSpPr>
          <p:spPr bwMode="auto">
            <a:xfrm rot="-1118274">
              <a:off x="1969" y="3033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89" name="Oval 29"/>
            <p:cNvSpPr>
              <a:spLocks noChangeAspect="1" noChangeArrowheads="1"/>
            </p:cNvSpPr>
            <p:nvPr/>
          </p:nvSpPr>
          <p:spPr bwMode="auto">
            <a:xfrm rot="-1118274">
              <a:off x="2689" y="3090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0" name="Oval 30"/>
            <p:cNvSpPr>
              <a:spLocks noChangeAspect="1" noChangeArrowheads="1"/>
            </p:cNvSpPr>
            <p:nvPr/>
          </p:nvSpPr>
          <p:spPr bwMode="auto">
            <a:xfrm rot="-1118274">
              <a:off x="2532" y="278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1" name="Oval 31"/>
            <p:cNvSpPr>
              <a:spLocks noChangeAspect="1" noChangeArrowheads="1"/>
            </p:cNvSpPr>
            <p:nvPr/>
          </p:nvSpPr>
          <p:spPr bwMode="auto">
            <a:xfrm rot="5895381">
              <a:off x="2178" y="2874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2" name="Oval 32"/>
            <p:cNvSpPr>
              <a:spLocks noChangeAspect="1" noChangeArrowheads="1"/>
            </p:cNvSpPr>
            <p:nvPr/>
          </p:nvSpPr>
          <p:spPr bwMode="auto">
            <a:xfrm rot="5895381">
              <a:off x="2256" y="3470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3" name="Oval 33"/>
            <p:cNvSpPr>
              <a:spLocks noChangeAspect="1" noChangeArrowheads="1"/>
            </p:cNvSpPr>
            <p:nvPr/>
          </p:nvSpPr>
          <p:spPr bwMode="auto">
            <a:xfrm rot="5895381">
              <a:off x="2269" y="300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4" name="Oval 34"/>
            <p:cNvSpPr>
              <a:spLocks noChangeAspect="1" noChangeArrowheads="1"/>
            </p:cNvSpPr>
            <p:nvPr/>
          </p:nvSpPr>
          <p:spPr bwMode="auto">
            <a:xfrm rot="5895381">
              <a:off x="1884" y="2935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5" name="Oval 35"/>
            <p:cNvSpPr>
              <a:spLocks noChangeAspect="1" noChangeArrowheads="1"/>
            </p:cNvSpPr>
            <p:nvPr/>
          </p:nvSpPr>
          <p:spPr bwMode="auto">
            <a:xfrm rot="5895381">
              <a:off x="1955" y="3157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6" name="Oval 36"/>
            <p:cNvSpPr>
              <a:spLocks noChangeAspect="1" noChangeArrowheads="1"/>
            </p:cNvSpPr>
            <p:nvPr/>
          </p:nvSpPr>
          <p:spPr bwMode="auto">
            <a:xfrm rot="5895381">
              <a:off x="2319" y="2693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7" name="Oval 37"/>
            <p:cNvSpPr>
              <a:spLocks noChangeAspect="1" noChangeArrowheads="1"/>
            </p:cNvSpPr>
            <p:nvPr/>
          </p:nvSpPr>
          <p:spPr bwMode="auto">
            <a:xfrm rot="5895381">
              <a:off x="2601" y="3170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8" name="Oval 38"/>
            <p:cNvSpPr>
              <a:spLocks noChangeAspect="1" noChangeArrowheads="1"/>
            </p:cNvSpPr>
            <p:nvPr/>
          </p:nvSpPr>
          <p:spPr bwMode="auto">
            <a:xfrm rot="5895381">
              <a:off x="2327" y="3153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99" name="Oval 39"/>
            <p:cNvSpPr>
              <a:spLocks noChangeAspect="1" noChangeArrowheads="1"/>
            </p:cNvSpPr>
            <p:nvPr/>
          </p:nvSpPr>
          <p:spPr bwMode="auto">
            <a:xfrm rot="5895381">
              <a:off x="2696" y="2958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0" name="Oval 40"/>
            <p:cNvSpPr>
              <a:spLocks noChangeAspect="1" noChangeArrowheads="1"/>
            </p:cNvSpPr>
            <p:nvPr/>
          </p:nvSpPr>
          <p:spPr bwMode="auto">
            <a:xfrm rot="5895381">
              <a:off x="1947" y="2679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1" name="Oval 41"/>
            <p:cNvSpPr>
              <a:spLocks noChangeAspect="1" noChangeArrowheads="1"/>
            </p:cNvSpPr>
            <p:nvPr/>
          </p:nvSpPr>
          <p:spPr bwMode="auto">
            <a:xfrm rot="5895381">
              <a:off x="2523" y="280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2" name="Oval 42"/>
            <p:cNvSpPr>
              <a:spLocks noChangeAspect="1" noChangeArrowheads="1"/>
            </p:cNvSpPr>
            <p:nvPr/>
          </p:nvSpPr>
          <p:spPr bwMode="auto">
            <a:xfrm rot="5895381">
              <a:off x="2136" y="329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3" name="Oval 43"/>
            <p:cNvSpPr>
              <a:spLocks noChangeAspect="1" noChangeArrowheads="1"/>
            </p:cNvSpPr>
            <p:nvPr/>
          </p:nvSpPr>
          <p:spPr bwMode="auto">
            <a:xfrm rot="5895381">
              <a:off x="2547" y="3328"/>
              <a:ext cx="28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4" name="Oval 44"/>
            <p:cNvSpPr>
              <a:spLocks noChangeAspect="1" noChangeArrowheads="1"/>
            </p:cNvSpPr>
            <p:nvPr/>
          </p:nvSpPr>
          <p:spPr bwMode="auto">
            <a:xfrm rot="4777107">
              <a:off x="2069" y="3006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5" name="Oval 45"/>
            <p:cNvSpPr>
              <a:spLocks noChangeAspect="1" noChangeArrowheads="1"/>
            </p:cNvSpPr>
            <p:nvPr/>
          </p:nvSpPr>
          <p:spPr bwMode="auto">
            <a:xfrm rot="4777107">
              <a:off x="2391" y="3551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6" name="Oval 46"/>
            <p:cNvSpPr>
              <a:spLocks noChangeAspect="1" noChangeArrowheads="1"/>
            </p:cNvSpPr>
            <p:nvPr/>
          </p:nvSpPr>
          <p:spPr bwMode="auto">
            <a:xfrm rot="4777107">
              <a:off x="2214" y="3111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7" name="Oval 47"/>
            <p:cNvSpPr>
              <a:spLocks noChangeAspect="1" noChangeArrowheads="1"/>
            </p:cNvSpPr>
            <p:nvPr/>
          </p:nvSpPr>
          <p:spPr bwMode="auto">
            <a:xfrm rot="4777107">
              <a:off x="1818" y="3141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8" name="Oval 48"/>
            <p:cNvSpPr>
              <a:spLocks noChangeAspect="1" noChangeArrowheads="1"/>
            </p:cNvSpPr>
            <p:nvPr/>
          </p:nvSpPr>
          <p:spPr bwMode="auto">
            <a:xfrm rot="4777107">
              <a:off x="1976" y="3335"/>
              <a:ext cx="28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09" name="Oval 49"/>
            <p:cNvSpPr>
              <a:spLocks noChangeAspect="1" noChangeArrowheads="1"/>
            </p:cNvSpPr>
            <p:nvPr/>
          </p:nvSpPr>
          <p:spPr bwMode="auto">
            <a:xfrm rot="4777107">
              <a:off x="2135" y="279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10" name="Oval 50"/>
            <p:cNvSpPr>
              <a:spLocks noChangeAspect="1" noChangeArrowheads="1"/>
            </p:cNvSpPr>
            <p:nvPr/>
          </p:nvSpPr>
          <p:spPr bwMode="auto">
            <a:xfrm rot="4777107">
              <a:off x="2595" y="3176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11" name="Oval 51"/>
            <p:cNvSpPr>
              <a:spLocks noChangeAspect="1" noChangeArrowheads="1"/>
            </p:cNvSpPr>
            <p:nvPr/>
          </p:nvSpPr>
          <p:spPr bwMode="auto">
            <a:xfrm rot="4777107">
              <a:off x="2324" y="3231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12" name="Oval 52"/>
            <p:cNvSpPr>
              <a:spLocks noChangeAspect="1" noChangeArrowheads="1"/>
            </p:cNvSpPr>
            <p:nvPr/>
          </p:nvSpPr>
          <p:spPr bwMode="auto">
            <a:xfrm rot="4777107">
              <a:off x="2596" y="2952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13" name="Oval 53"/>
            <p:cNvSpPr>
              <a:spLocks noChangeAspect="1" noChangeArrowheads="1"/>
            </p:cNvSpPr>
            <p:nvPr/>
          </p:nvSpPr>
          <p:spPr bwMode="auto">
            <a:xfrm rot="4777107">
              <a:off x="1776" y="2882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14" name="Oval 54"/>
            <p:cNvSpPr>
              <a:spLocks noChangeAspect="1" noChangeArrowheads="1"/>
            </p:cNvSpPr>
            <p:nvPr/>
          </p:nvSpPr>
          <p:spPr bwMode="auto">
            <a:xfrm rot="4777107">
              <a:off x="2375" y="2856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15" name="Oval 55"/>
            <p:cNvSpPr>
              <a:spLocks noChangeAspect="1" noChangeArrowheads="1"/>
            </p:cNvSpPr>
            <p:nvPr/>
          </p:nvSpPr>
          <p:spPr bwMode="auto">
            <a:xfrm rot="4777107">
              <a:off x="2199" y="3419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416" name="Oval 56"/>
            <p:cNvSpPr>
              <a:spLocks noChangeAspect="1" noChangeArrowheads="1"/>
            </p:cNvSpPr>
            <p:nvPr/>
          </p:nvSpPr>
          <p:spPr bwMode="auto">
            <a:xfrm rot="4777107">
              <a:off x="2604" y="3338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81252" name="Group 57"/>
          <p:cNvGrpSpPr>
            <a:grpSpLocks/>
          </p:cNvGrpSpPr>
          <p:nvPr/>
        </p:nvGrpSpPr>
        <p:grpSpPr bwMode="auto">
          <a:xfrm>
            <a:off x="5715000" y="2438400"/>
            <a:ext cx="1716088" cy="1419225"/>
            <a:chOff x="1774" y="2683"/>
            <a:chExt cx="1081" cy="894"/>
          </a:xfrm>
        </p:grpSpPr>
        <p:sp>
          <p:nvSpPr>
            <p:cNvPr id="181313" name="Oval 58"/>
            <p:cNvSpPr>
              <a:spLocks noChangeAspect="1" noChangeArrowheads="1"/>
            </p:cNvSpPr>
            <p:nvPr/>
          </p:nvSpPr>
          <p:spPr bwMode="auto">
            <a:xfrm>
              <a:off x="2024" y="319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14" name="Oval 59"/>
            <p:cNvSpPr>
              <a:spLocks noChangeAspect="1" noChangeArrowheads="1"/>
            </p:cNvSpPr>
            <p:nvPr/>
          </p:nvSpPr>
          <p:spPr bwMode="auto">
            <a:xfrm>
              <a:off x="2749" y="3039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15" name="Oval 60"/>
            <p:cNvSpPr>
              <a:spLocks noChangeAspect="1" noChangeArrowheads="1"/>
            </p:cNvSpPr>
            <p:nvPr/>
          </p:nvSpPr>
          <p:spPr bwMode="auto">
            <a:xfrm>
              <a:off x="2178" y="310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16" name="Oval 61"/>
            <p:cNvSpPr>
              <a:spLocks noChangeAspect="1" noChangeArrowheads="1"/>
            </p:cNvSpPr>
            <p:nvPr/>
          </p:nvSpPr>
          <p:spPr bwMode="auto">
            <a:xfrm>
              <a:off x="2145" y="3414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17" name="Oval 62"/>
            <p:cNvSpPr>
              <a:spLocks noChangeAspect="1" noChangeArrowheads="1"/>
            </p:cNvSpPr>
            <p:nvPr/>
          </p:nvSpPr>
          <p:spPr bwMode="auto">
            <a:xfrm>
              <a:off x="2408" y="3326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18" name="Oval 63"/>
            <p:cNvSpPr>
              <a:spLocks noChangeAspect="1" noChangeArrowheads="1"/>
            </p:cNvSpPr>
            <p:nvPr/>
          </p:nvSpPr>
          <p:spPr bwMode="auto">
            <a:xfrm>
              <a:off x="1781" y="3106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19" name="Oval 64"/>
            <p:cNvSpPr>
              <a:spLocks noChangeAspect="1" noChangeArrowheads="1"/>
            </p:cNvSpPr>
            <p:nvPr/>
          </p:nvSpPr>
          <p:spPr bwMode="auto">
            <a:xfrm>
              <a:off x="2329" y="2809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0" name="Oval 65"/>
            <p:cNvSpPr>
              <a:spLocks noChangeAspect="1" noChangeArrowheads="1"/>
            </p:cNvSpPr>
            <p:nvPr/>
          </p:nvSpPr>
          <p:spPr bwMode="auto">
            <a:xfrm>
              <a:off x="2348" y="3033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1" name="Oval 66"/>
            <p:cNvSpPr>
              <a:spLocks noChangeAspect="1" noChangeArrowheads="1"/>
            </p:cNvSpPr>
            <p:nvPr/>
          </p:nvSpPr>
          <p:spPr bwMode="auto">
            <a:xfrm>
              <a:off x="2054" y="2768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2" name="Oval 67"/>
            <p:cNvSpPr>
              <a:spLocks noChangeAspect="1" noChangeArrowheads="1"/>
            </p:cNvSpPr>
            <p:nvPr/>
          </p:nvSpPr>
          <p:spPr bwMode="auto">
            <a:xfrm>
              <a:off x="1820" y="3401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3" name="Oval 68"/>
            <p:cNvSpPr>
              <a:spLocks noChangeAspect="1" noChangeArrowheads="1"/>
            </p:cNvSpPr>
            <p:nvPr/>
          </p:nvSpPr>
          <p:spPr bwMode="auto">
            <a:xfrm>
              <a:off x="1895" y="2926"/>
              <a:ext cx="32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4" name="Oval 69"/>
            <p:cNvSpPr>
              <a:spLocks noChangeAspect="1" noChangeArrowheads="1"/>
            </p:cNvSpPr>
            <p:nvPr/>
          </p:nvSpPr>
          <p:spPr bwMode="auto">
            <a:xfrm>
              <a:off x="2555" y="3164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5" name="Oval 70"/>
            <p:cNvSpPr>
              <a:spLocks noChangeAspect="1" noChangeArrowheads="1"/>
            </p:cNvSpPr>
            <p:nvPr/>
          </p:nvSpPr>
          <p:spPr bwMode="auto">
            <a:xfrm>
              <a:off x="2530" y="283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6" name="Oval 71"/>
            <p:cNvSpPr>
              <a:spLocks noChangeAspect="1" noChangeArrowheads="1"/>
            </p:cNvSpPr>
            <p:nvPr/>
          </p:nvSpPr>
          <p:spPr bwMode="auto">
            <a:xfrm rot="-1118274">
              <a:off x="2198" y="3252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7" name="Oval 72"/>
            <p:cNvSpPr>
              <a:spLocks noChangeAspect="1" noChangeArrowheads="1"/>
            </p:cNvSpPr>
            <p:nvPr/>
          </p:nvSpPr>
          <p:spPr bwMode="auto">
            <a:xfrm rot="-1118274">
              <a:off x="2823" y="292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8" name="Oval 73"/>
            <p:cNvSpPr>
              <a:spLocks noChangeAspect="1" noChangeArrowheads="1"/>
            </p:cNvSpPr>
            <p:nvPr/>
          </p:nvSpPr>
          <p:spPr bwMode="auto">
            <a:xfrm rot="-1118274">
              <a:off x="2306" y="3125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29" name="Oval 74"/>
            <p:cNvSpPr>
              <a:spLocks noChangeAspect="1" noChangeArrowheads="1"/>
            </p:cNvSpPr>
            <p:nvPr/>
          </p:nvSpPr>
          <p:spPr bwMode="auto">
            <a:xfrm rot="-1118274">
              <a:off x="2400" y="343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0" name="Oval 75"/>
            <p:cNvSpPr>
              <a:spLocks noChangeAspect="1" noChangeArrowheads="1"/>
            </p:cNvSpPr>
            <p:nvPr/>
          </p:nvSpPr>
          <p:spPr bwMode="auto">
            <a:xfrm rot="-1118274">
              <a:off x="2614" y="328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1" name="Oval 76"/>
            <p:cNvSpPr>
              <a:spLocks noChangeAspect="1" noChangeArrowheads="1"/>
            </p:cNvSpPr>
            <p:nvPr/>
          </p:nvSpPr>
          <p:spPr bwMode="auto">
            <a:xfrm rot="-1118274">
              <a:off x="1933" y="323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2" name="Oval 77"/>
            <p:cNvSpPr>
              <a:spLocks noChangeAspect="1" noChangeArrowheads="1"/>
            </p:cNvSpPr>
            <p:nvPr/>
          </p:nvSpPr>
          <p:spPr bwMode="auto">
            <a:xfrm rot="-1118274">
              <a:off x="2334" y="2811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3" name="Oval 78"/>
            <p:cNvSpPr>
              <a:spLocks noChangeAspect="1" noChangeArrowheads="1"/>
            </p:cNvSpPr>
            <p:nvPr/>
          </p:nvSpPr>
          <p:spPr bwMode="auto">
            <a:xfrm rot="-1118274">
              <a:off x="2441" y="3018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4" name="Oval 79"/>
            <p:cNvSpPr>
              <a:spLocks noChangeAspect="1" noChangeArrowheads="1"/>
            </p:cNvSpPr>
            <p:nvPr/>
          </p:nvSpPr>
          <p:spPr bwMode="auto">
            <a:xfrm rot="-1118274">
              <a:off x="2057" y="284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5" name="Oval 80"/>
            <p:cNvSpPr>
              <a:spLocks noChangeAspect="1" noChangeArrowheads="1"/>
            </p:cNvSpPr>
            <p:nvPr/>
          </p:nvSpPr>
          <p:spPr bwMode="auto">
            <a:xfrm rot="-1118274">
              <a:off x="2087" y="350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6" name="Oval 81"/>
            <p:cNvSpPr>
              <a:spLocks noChangeAspect="1" noChangeArrowheads="1"/>
            </p:cNvSpPr>
            <p:nvPr/>
          </p:nvSpPr>
          <p:spPr bwMode="auto">
            <a:xfrm rot="-1118274">
              <a:off x="1969" y="3033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7" name="Oval 82"/>
            <p:cNvSpPr>
              <a:spLocks noChangeAspect="1" noChangeArrowheads="1"/>
            </p:cNvSpPr>
            <p:nvPr/>
          </p:nvSpPr>
          <p:spPr bwMode="auto">
            <a:xfrm rot="-1118274">
              <a:off x="2689" y="3090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8" name="Oval 83"/>
            <p:cNvSpPr>
              <a:spLocks noChangeAspect="1" noChangeArrowheads="1"/>
            </p:cNvSpPr>
            <p:nvPr/>
          </p:nvSpPr>
          <p:spPr bwMode="auto">
            <a:xfrm rot="-1118274">
              <a:off x="2532" y="278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39" name="Oval 84"/>
            <p:cNvSpPr>
              <a:spLocks noChangeAspect="1" noChangeArrowheads="1"/>
            </p:cNvSpPr>
            <p:nvPr/>
          </p:nvSpPr>
          <p:spPr bwMode="auto">
            <a:xfrm rot="5895381">
              <a:off x="2178" y="2874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0" name="Oval 85"/>
            <p:cNvSpPr>
              <a:spLocks noChangeAspect="1" noChangeArrowheads="1"/>
            </p:cNvSpPr>
            <p:nvPr/>
          </p:nvSpPr>
          <p:spPr bwMode="auto">
            <a:xfrm rot="5895381">
              <a:off x="2256" y="3470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1" name="Oval 86"/>
            <p:cNvSpPr>
              <a:spLocks noChangeAspect="1" noChangeArrowheads="1"/>
            </p:cNvSpPr>
            <p:nvPr/>
          </p:nvSpPr>
          <p:spPr bwMode="auto">
            <a:xfrm rot="5895381">
              <a:off x="2269" y="300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2" name="Oval 87"/>
            <p:cNvSpPr>
              <a:spLocks noChangeAspect="1" noChangeArrowheads="1"/>
            </p:cNvSpPr>
            <p:nvPr/>
          </p:nvSpPr>
          <p:spPr bwMode="auto">
            <a:xfrm rot="5895381">
              <a:off x="1884" y="2935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3" name="Oval 88"/>
            <p:cNvSpPr>
              <a:spLocks noChangeAspect="1" noChangeArrowheads="1"/>
            </p:cNvSpPr>
            <p:nvPr/>
          </p:nvSpPr>
          <p:spPr bwMode="auto">
            <a:xfrm rot="5895381">
              <a:off x="1955" y="3157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4" name="Oval 89"/>
            <p:cNvSpPr>
              <a:spLocks noChangeAspect="1" noChangeArrowheads="1"/>
            </p:cNvSpPr>
            <p:nvPr/>
          </p:nvSpPr>
          <p:spPr bwMode="auto">
            <a:xfrm rot="5895381">
              <a:off x="2319" y="2693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5" name="Oval 90"/>
            <p:cNvSpPr>
              <a:spLocks noChangeAspect="1" noChangeArrowheads="1"/>
            </p:cNvSpPr>
            <p:nvPr/>
          </p:nvSpPr>
          <p:spPr bwMode="auto">
            <a:xfrm rot="5895381">
              <a:off x="2601" y="3170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6" name="Oval 91"/>
            <p:cNvSpPr>
              <a:spLocks noChangeAspect="1" noChangeArrowheads="1"/>
            </p:cNvSpPr>
            <p:nvPr/>
          </p:nvSpPr>
          <p:spPr bwMode="auto">
            <a:xfrm rot="5895381">
              <a:off x="2327" y="3153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7" name="Oval 92"/>
            <p:cNvSpPr>
              <a:spLocks noChangeAspect="1" noChangeArrowheads="1"/>
            </p:cNvSpPr>
            <p:nvPr/>
          </p:nvSpPr>
          <p:spPr bwMode="auto">
            <a:xfrm rot="5895381">
              <a:off x="2696" y="2958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8" name="Oval 93"/>
            <p:cNvSpPr>
              <a:spLocks noChangeAspect="1" noChangeArrowheads="1"/>
            </p:cNvSpPr>
            <p:nvPr/>
          </p:nvSpPr>
          <p:spPr bwMode="auto">
            <a:xfrm rot="5895381">
              <a:off x="1947" y="2679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49" name="Oval 94"/>
            <p:cNvSpPr>
              <a:spLocks noChangeAspect="1" noChangeArrowheads="1"/>
            </p:cNvSpPr>
            <p:nvPr/>
          </p:nvSpPr>
          <p:spPr bwMode="auto">
            <a:xfrm rot="5895381">
              <a:off x="2523" y="280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0" name="Oval 95"/>
            <p:cNvSpPr>
              <a:spLocks noChangeAspect="1" noChangeArrowheads="1"/>
            </p:cNvSpPr>
            <p:nvPr/>
          </p:nvSpPr>
          <p:spPr bwMode="auto">
            <a:xfrm rot="5895381">
              <a:off x="2136" y="329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1" name="Oval 96"/>
            <p:cNvSpPr>
              <a:spLocks noChangeAspect="1" noChangeArrowheads="1"/>
            </p:cNvSpPr>
            <p:nvPr/>
          </p:nvSpPr>
          <p:spPr bwMode="auto">
            <a:xfrm rot="5895381">
              <a:off x="2547" y="3328"/>
              <a:ext cx="28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2" name="Oval 97"/>
            <p:cNvSpPr>
              <a:spLocks noChangeAspect="1" noChangeArrowheads="1"/>
            </p:cNvSpPr>
            <p:nvPr/>
          </p:nvSpPr>
          <p:spPr bwMode="auto">
            <a:xfrm rot="4777107">
              <a:off x="2069" y="3006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3" name="Oval 98"/>
            <p:cNvSpPr>
              <a:spLocks noChangeAspect="1" noChangeArrowheads="1"/>
            </p:cNvSpPr>
            <p:nvPr/>
          </p:nvSpPr>
          <p:spPr bwMode="auto">
            <a:xfrm rot="4777107">
              <a:off x="2391" y="3551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4" name="Oval 99"/>
            <p:cNvSpPr>
              <a:spLocks noChangeAspect="1" noChangeArrowheads="1"/>
            </p:cNvSpPr>
            <p:nvPr/>
          </p:nvSpPr>
          <p:spPr bwMode="auto">
            <a:xfrm rot="4777107">
              <a:off x="2214" y="3111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5" name="Oval 100"/>
            <p:cNvSpPr>
              <a:spLocks noChangeAspect="1" noChangeArrowheads="1"/>
            </p:cNvSpPr>
            <p:nvPr/>
          </p:nvSpPr>
          <p:spPr bwMode="auto">
            <a:xfrm rot="4777107">
              <a:off x="1818" y="3141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6" name="Oval 101"/>
            <p:cNvSpPr>
              <a:spLocks noChangeAspect="1" noChangeArrowheads="1"/>
            </p:cNvSpPr>
            <p:nvPr/>
          </p:nvSpPr>
          <p:spPr bwMode="auto">
            <a:xfrm rot="4777107">
              <a:off x="1976" y="3335"/>
              <a:ext cx="28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7" name="Oval 102"/>
            <p:cNvSpPr>
              <a:spLocks noChangeAspect="1" noChangeArrowheads="1"/>
            </p:cNvSpPr>
            <p:nvPr/>
          </p:nvSpPr>
          <p:spPr bwMode="auto">
            <a:xfrm rot="4777107">
              <a:off x="2135" y="279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8" name="Oval 103"/>
            <p:cNvSpPr>
              <a:spLocks noChangeAspect="1" noChangeArrowheads="1"/>
            </p:cNvSpPr>
            <p:nvPr/>
          </p:nvSpPr>
          <p:spPr bwMode="auto">
            <a:xfrm rot="4777107">
              <a:off x="2595" y="3176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59" name="Oval 104"/>
            <p:cNvSpPr>
              <a:spLocks noChangeAspect="1" noChangeArrowheads="1"/>
            </p:cNvSpPr>
            <p:nvPr/>
          </p:nvSpPr>
          <p:spPr bwMode="auto">
            <a:xfrm rot="4777107">
              <a:off x="2324" y="3231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60" name="Oval 105"/>
            <p:cNvSpPr>
              <a:spLocks noChangeAspect="1" noChangeArrowheads="1"/>
            </p:cNvSpPr>
            <p:nvPr/>
          </p:nvSpPr>
          <p:spPr bwMode="auto">
            <a:xfrm rot="4777107">
              <a:off x="2596" y="2952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61" name="Oval 106"/>
            <p:cNvSpPr>
              <a:spLocks noChangeAspect="1" noChangeArrowheads="1"/>
            </p:cNvSpPr>
            <p:nvPr/>
          </p:nvSpPr>
          <p:spPr bwMode="auto">
            <a:xfrm rot="4777107">
              <a:off x="1776" y="2882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62" name="Oval 107"/>
            <p:cNvSpPr>
              <a:spLocks noChangeAspect="1" noChangeArrowheads="1"/>
            </p:cNvSpPr>
            <p:nvPr/>
          </p:nvSpPr>
          <p:spPr bwMode="auto">
            <a:xfrm rot="4777107">
              <a:off x="2375" y="2856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63" name="Oval 108"/>
            <p:cNvSpPr>
              <a:spLocks noChangeAspect="1" noChangeArrowheads="1"/>
            </p:cNvSpPr>
            <p:nvPr/>
          </p:nvSpPr>
          <p:spPr bwMode="auto">
            <a:xfrm rot="4777107">
              <a:off x="2199" y="3419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81364" name="Oval 109"/>
            <p:cNvSpPr>
              <a:spLocks noChangeAspect="1" noChangeArrowheads="1"/>
            </p:cNvSpPr>
            <p:nvPr/>
          </p:nvSpPr>
          <p:spPr bwMode="auto">
            <a:xfrm rot="4777107">
              <a:off x="2604" y="3338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181253" name="Oval 110"/>
          <p:cNvSpPr>
            <a:spLocks noChangeAspect="1" noChangeArrowheads="1"/>
          </p:cNvSpPr>
          <p:nvPr/>
        </p:nvSpPr>
        <p:spPr bwMode="auto">
          <a:xfrm>
            <a:off x="1692275" y="4008438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54" name="Oval 111"/>
          <p:cNvSpPr>
            <a:spLocks noChangeAspect="1" noChangeArrowheads="1"/>
          </p:cNvSpPr>
          <p:nvPr/>
        </p:nvSpPr>
        <p:spPr bwMode="auto">
          <a:xfrm>
            <a:off x="2843213" y="3765550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55" name="Oval 112"/>
          <p:cNvSpPr>
            <a:spLocks noChangeAspect="1" noChangeArrowheads="1"/>
          </p:cNvSpPr>
          <p:nvPr/>
        </p:nvSpPr>
        <p:spPr bwMode="auto">
          <a:xfrm>
            <a:off x="1936750" y="3862388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56" name="Oval 113"/>
          <p:cNvSpPr>
            <a:spLocks noChangeAspect="1" noChangeArrowheads="1"/>
          </p:cNvSpPr>
          <p:nvPr/>
        </p:nvSpPr>
        <p:spPr bwMode="auto">
          <a:xfrm>
            <a:off x="1884363" y="4360863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57" name="Oval 114"/>
          <p:cNvSpPr>
            <a:spLocks noChangeAspect="1" noChangeArrowheads="1"/>
          </p:cNvSpPr>
          <p:nvPr/>
        </p:nvSpPr>
        <p:spPr bwMode="auto">
          <a:xfrm>
            <a:off x="2301875" y="4221163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58" name="Oval 115"/>
          <p:cNvSpPr>
            <a:spLocks noChangeAspect="1" noChangeArrowheads="1"/>
          </p:cNvSpPr>
          <p:nvPr/>
        </p:nvSpPr>
        <p:spPr bwMode="auto">
          <a:xfrm>
            <a:off x="1306513" y="3871913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59" name="Oval 116"/>
          <p:cNvSpPr>
            <a:spLocks noChangeAspect="1" noChangeArrowheads="1"/>
          </p:cNvSpPr>
          <p:nvPr/>
        </p:nvSpPr>
        <p:spPr bwMode="auto">
          <a:xfrm>
            <a:off x="2176463" y="3400425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0" name="Oval 117"/>
          <p:cNvSpPr>
            <a:spLocks noChangeAspect="1" noChangeArrowheads="1"/>
          </p:cNvSpPr>
          <p:nvPr/>
        </p:nvSpPr>
        <p:spPr bwMode="auto">
          <a:xfrm>
            <a:off x="2206625" y="3756025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1" name="Oval 118"/>
          <p:cNvSpPr>
            <a:spLocks noChangeAspect="1" noChangeArrowheads="1"/>
          </p:cNvSpPr>
          <p:nvPr/>
        </p:nvSpPr>
        <p:spPr bwMode="auto">
          <a:xfrm>
            <a:off x="1739900" y="3335338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2" name="Oval 119"/>
          <p:cNvSpPr>
            <a:spLocks noChangeAspect="1" noChangeArrowheads="1"/>
          </p:cNvSpPr>
          <p:nvPr/>
        </p:nvSpPr>
        <p:spPr bwMode="auto">
          <a:xfrm>
            <a:off x="1368425" y="4340225"/>
            <a:ext cx="4445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3" name="Oval 120"/>
          <p:cNvSpPr>
            <a:spLocks noChangeAspect="1" noChangeArrowheads="1"/>
          </p:cNvSpPr>
          <p:nvPr/>
        </p:nvSpPr>
        <p:spPr bwMode="auto">
          <a:xfrm>
            <a:off x="1487488" y="3586163"/>
            <a:ext cx="508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4" name="Oval 121"/>
          <p:cNvSpPr>
            <a:spLocks noChangeAspect="1" noChangeArrowheads="1"/>
          </p:cNvSpPr>
          <p:nvPr/>
        </p:nvSpPr>
        <p:spPr bwMode="auto">
          <a:xfrm>
            <a:off x="2535238" y="3963988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5" name="Oval 122"/>
          <p:cNvSpPr>
            <a:spLocks noChangeAspect="1" noChangeArrowheads="1"/>
          </p:cNvSpPr>
          <p:nvPr/>
        </p:nvSpPr>
        <p:spPr bwMode="auto">
          <a:xfrm>
            <a:off x="2495550" y="3435350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6" name="Oval 123"/>
          <p:cNvSpPr>
            <a:spLocks noChangeAspect="1" noChangeArrowheads="1"/>
          </p:cNvSpPr>
          <p:nvPr/>
        </p:nvSpPr>
        <p:spPr bwMode="auto">
          <a:xfrm rot="-1118274">
            <a:off x="1968500" y="4103688"/>
            <a:ext cx="4445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7" name="Oval 124"/>
          <p:cNvSpPr>
            <a:spLocks noChangeAspect="1" noChangeArrowheads="1"/>
          </p:cNvSpPr>
          <p:nvPr/>
        </p:nvSpPr>
        <p:spPr bwMode="auto">
          <a:xfrm rot="-1118274">
            <a:off x="2960688" y="3578225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8" name="Oval 125"/>
          <p:cNvSpPr>
            <a:spLocks noChangeAspect="1" noChangeArrowheads="1"/>
          </p:cNvSpPr>
          <p:nvPr/>
        </p:nvSpPr>
        <p:spPr bwMode="auto">
          <a:xfrm rot="-1118274">
            <a:off x="2139950" y="3902075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69" name="Oval 126"/>
          <p:cNvSpPr>
            <a:spLocks noChangeAspect="1" noChangeArrowheads="1"/>
          </p:cNvSpPr>
          <p:nvPr/>
        </p:nvSpPr>
        <p:spPr bwMode="auto">
          <a:xfrm rot="-1118274">
            <a:off x="2289175" y="4387850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0" name="Oval 127"/>
          <p:cNvSpPr>
            <a:spLocks noChangeAspect="1" noChangeArrowheads="1"/>
          </p:cNvSpPr>
          <p:nvPr/>
        </p:nvSpPr>
        <p:spPr bwMode="auto">
          <a:xfrm rot="-1118274">
            <a:off x="2628900" y="4148138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1" name="Oval 128"/>
          <p:cNvSpPr>
            <a:spLocks noChangeAspect="1" noChangeArrowheads="1"/>
          </p:cNvSpPr>
          <p:nvPr/>
        </p:nvSpPr>
        <p:spPr bwMode="auto">
          <a:xfrm rot="-1118274">
            <a:off x="1547813" y="4071938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2" name="Oval 129"/>
          <p:cNvSpPr>
            <a:spLocks noChangeAspect="1" noChangeArrowheads="1"/>
          </p:cNvSpPr>
          <p:nvPr/>
        </p:nvSpPr>
        <p:spPr bwMode="auto">
          <a:xfrm rot="-1118274">
            <a:off x="2184400" y="3403600"/>
            <a:ext cx="4445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3" name="Oval 130"/>
          <p:cNvSpPr>
            <a:spLocks noChangeAspect="1" noChangeArrowheads="1"/>
          </p:cNvSpPr>
          <p:nvPr/>
        </p:nvSpPr>
        <p:spPr bwMode="auto">
          <a:xfrm rot="-1118274">
            <a:off x="2354263" y="3732213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4" name="Oval 131"/>
          <p:cNvSpPr>
            <a:spLocks noChangeAspect="1" noChangeArrowheads="1"/>
          </p:cNvSpPr>
          <p:nvPr/>
        </p:nvSpPr>
        <p:spPr bwMode="auto">
          <a:xfrm rot="-1118274">
            <a:off x="1744663" y="3452813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5" name="Oval 132"/>
          <p:cNvSpPr>
            <a:spLocks noChangeAspect="1" noChangeArrowheads="1"/>
          </p:cNvSpPr>
          <p:nvPr/>
        </p:nvSpPr>
        <p:spPr bwMode="auto">
          <a:xfrm rot="-1118274">
            <a:off x="1792288" y="4500563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6" name="Oval 133"/>
          <p:cNvSpPr>
            <a:spLocks noChangeAspect="1" noChangeArrowheads="1"/>
          </p:cNvSpPr>
          <p:nvPr/>
        </p:nvSpPr>
        <p:spPr bwMode="auto">
          <a:xfrm rot="-1118274">
            <a:off x="1604963" y="3756025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7" name="Oval 134"/>
          <p:cNvSpPr>
            <a:spLocks noChangeAspect="1" noChangeArrowheads="1"/>
          </p:cNvSpPr>
          <p:nvPr/>
        </p:nvSpPr>
        <p:spPr bwMode="auto">
          <a:xfrm rot="-1118274">
            <a:off x="2747963" y="3846513"/>
            <a:ext cx="4445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8" name="Oval 135"/>
          <p:cNvSpPr>
            <a:spLocks noChangeAspect="1" noChangeArrowheads="1"/>
          </p:cNvSpPr>
          <p:nvPr/>
        </p:nvSpPr>
        <p:spPr bwMode="auto">
          <a:xfrm rot="-1118274">
            <a:off x="2498725" y="3354388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79" name="Oval 136"/>
          <p:cNvSpPr>
            <a:spLocks noChangeAspect="1" noChangeArrowheads="1"/>
          </p:cNvSpPr>
          <p:nvPr/>
        </p:nvSpPr>
        <p:spPr bwMode="auto">
          <a:xfrm rot="5895381">
            <a:off x="1936750" y="3503613"/>
            <a:ext cx="381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0" name="Oval 137"/>
          <p:cNvSpPr>
            <a:spLocks noChangeAspect="1" noChangeArrowheads="1"/>
          </p:cNvSpPr>
          <p:nvPr/>
        </p:nvSpPr>
        <p:spPr bwMode="auto">
          <a:xfrm rot="5895381">
            <a:off x="2060575" y="4449763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1" name="Oval 138"/>
          <p:cNvSpPr>
            <a:spLocks noChangeAspect="1" noChangeArrowheads="1"/>
          </p:cNvSpPr>
          <p:nvPr/>
        </p:nvSpPr>
        <p:spPr bwMode="auto">
          <a:xfrm rot="5895381">
            <a:off x="2081213" y="3717925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2" name="Oval 139"/>
          <p:cNvSpPr>
            <a:spLocks noChangeAspect="1" noChangeArrowheads="1"/>
          </p:cNvSpPr>
          <p:nvPr/>
        </p:nvSpPr>
        <p:spPr bwMode="auto">
          <a:xfrm rot="5895381">
            <a:off x="1470025" y="3600450"/>
            <a:ext cx="3810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3" name="Oval 140"/>
          <p:cNvSpPr>
            <a:spLocks noChangeAspect="1" noChangeArrowheads="1"/>
          </p:cNvSpPr>
          <p:nvPr/>
        </p:nvSpPr>
        <p:spPr bwMode="auto">
          <a:xfrm rot="5895381">
            <a:off x="1582738" y="3952875"/>
            <a:ext cx="3810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4" name="Oval 141"/>
          <p:cNvSpPr>
            <a:spLocks noChangeAspect="1" noChangeArrowheads="1"/>
          </p:cNvSpPr>
          <p:nvPr/>
        </p:nvSpPr>
        <p:spPr bwMode="auto">
          <a:xfrm rot="5895381">
            <a:off x="2160588" y="3216275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5" name="Oval 142"/>
          <p:cNvSpPr>
            <a:spLocks noChangeAspect="1" noChangeArrowheads="1"/>
          </p:cNvSpPr>
          <p:nvPr/>
        </p:nvSpPr>
        <p:spPr bwMode="auto">
          <a:xfrm rot="5895381">
            <a:off x="2608263" y="3973513"/>
            <a:ext cx="4445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6" name="Oval 143"/>
          <p:cNvSpPr>
            <a:spLocks noChangeAspect="1" noChangeArrowheads="1"/>
          </p:cNvSpPr>
          <p:nvPr/>
        </p:nvSpPr>
        <p:spPr bwMode="auto">
          <a:xfrm rot="5895381">
            <a:off x="2173288" y="3946525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7" name="Oval 144"/>
          <p:cNvSpPr>
            <a:spLocks noChangeAspect="1" noChangeArrowheads="1"/>
          </p:cNvSpPr>
          <p:nvPr/>
        </p:nvSpPr>
        <p:spPr bwMode="auto">
          <a:xfrm rot="5895381">
            <a:off x="2759075" y="3636963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8" name="Oval 145"/>
          <p:cNvSpPr>
            <a:spLocks noChangeAspect="1" noChangeArrowheads="1"/>
          </p:cNvSpPr>
          <p:nvPr/>
        </p:nvSpPr>
        <p:spPr bwMode="auto">
          <a:xfrm rot="5895381">
            <a:off x="1570038" y="3194050"/>
            <a:ext cx="3810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89" name="Oval 146"/>
          <p:cNvSpPr>
            <a:spLocks noChangeAspect="1" noChangeArrowheads="1"/>
          </p:cNvSpPr>
          <p:nvPr/>
        </p:nvSpPr>
        <p:spPr bwMode="auto">
          <a:xfrm rot="5895381">
            <a:off x="2484438" y="3400425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0" name="Oval 147"/>
          <p:cNvSpPr>
            <a:spLocks noChangeAspect="1" noChangeArrowheads="1"/>
          </p:cNvSpPr>
          <p:nvPr/>
        </p:nvSpPr>
        <p:spPr bwMode="auto">
          <a:xfrm rot="5895381">
            <a:off x="1870075" y="4178300"/>
            <a:ext cx="381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1" name="Oval 148"/>
          <p:cNvSpPr>
            <a:spLocks noChangeAspect="1" noChangeArrowheads="1"/>
          </p:cNvSpPr>
          <p:nvPr/>
        </p:nvSpPr>
        <p:spPr bwMode="auto">
          <a:xfrm rot="5895381">
            <a:off x="2522538" y="4224338"/>
            <a:ext cx="4445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2" name="Oval 149"/>
          <p:cNvSpPr>
            <a:spLocks noChangeAspect="1" noChangeArrowheads="1"/>
          </p:cNvSpPr>
          <p:nvPr/>
        </p:nvSpPr>
        <p:spPr bwMode="auto">
          <a:xfrm rot="4777107">
            <a:off x="1763713" y="3713163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3" name="Oval 150"/>
          <p:cNvSpPr>
            <a:spLocks noChangeAspect="1" noChangeArrowheads="1"/>
          </p:cNvSpPr>
          <p:nvPr/>
        </p:nvSpPr>
        <p:spPr bwMode="auto">
          <a:xfrm rot="4777107">
            <a:off x="2274888" y="4578350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4" name="Oval 151"/>
          <p:cNvSpPr>
            <a:spLocks noChangeAspect="1" noChangeArrowheads="1"/>
          </p:cNvSpPr>
          <p:nvPr/>
        </p:nvSpPr>
        <p:spPr bwMode="auto">
          <a:xfrm rot="4777107">
            <a:off x="1993900" y="3879850"/>
            <a:ext cx="381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5" name="Oval 152"/>
          <p:cNvSpPr>
            <a:spLocks noChangeAspect="1" noChangeArrowheads="1"/>
          </p:cNvSpPr>
          <p:nvPr/>
        </p:nvSpPr>
        <p:spPr bwMode="auto">
          <a:xfrm rot="4777107">
            <a:off x="1365250" y="3927475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6" name="Oval 153"/>
          <p:cNvSpPr>
            <a:spLocks noChangeAspect="1" noChangeArrowheads="1"/>
          </p:cNvSpPr>
          <p:nvPr/>
        </p:nvSpPr>
        <p:spPr bwMode="auto">
          <a:xfrm rot="4777107">
            <a:off x="1616075" y="4235450"/>
            <a:ext cx="4445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7" name="Oval 154"/>
          <p:cNvSpPr>
            <a:spLocks noChangeAspect="1" noChangeArrowheads="1"/>
          </p:cNvSpPr>
          <p:nvPr/>
        </p:nvSpPr>
        <p:spPr bwMode="auto">
          <a:xfrm rot="4777107">
            <a:off x="1868488" y="3384550"/>
            <a:ext cx="381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8" name="Oval 155"/>
          <p:cNvSpPr>
            <a:spLocks noChangeAspect="1" noChangeArrowheads="1"/>
          </p:cNvSpPr>
          <p:nvPr/>
        </p:nvSpPr>
        <p:spPr bwMode="auto">
          <a:xfrm rot="4777107">
            <a:off x="2598738" y="3983038"/>
            <a:ext cx="3810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299" name="Oval 156"/>
          <p:cNvSpPr>
            <a:spLocks noChangeAspect="1" noChangeArrowheads="1"/>
          </p:cNvSpPr>
          <p:nvPr/>
        </p:nvSpPr>
        <p:spPr bwMode="auto">
          <a:xfrm rot="4777107">
            <a:off x="2168525" y="4070350"/>
            <a:ext cx="3810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300" name="Oval 157"/>
          <p:cNvSpPr>
            <a:spLocks noChangeAspect="1" noChangeArrowheads="1"/>
          </p:cNvSpPr>
          <p:nvPr/>
        </p:nvSpPr>
        <p:spPr bwMode="auto">
          <a:xfrm rot="4777107">
            <a:off x="2600325" y="3627438"/>
            <a:ext cx="3810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301" name="Oval 158"/>
          <p:cNvSpPr>
            <a:spLocks noChangeAspect="1" noChangeArrowheads="1"/>
          </p:cNvSpPr>
          <p:nvPr/>
        </p:nvSpPr>
        <p:spPr bwMode="auto">
          <a:xfrm rot="4777107">
            <a:off x="1298575" y="3516313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302" name="Oval 159"/>
          <p:cNvSpPr>
            <a:spLocks noChangeAspect="1" noChangeArrowheads="1"/>
          </p:cNvSpPr>
          <p:nvPr/>
        </p:nvSpPr>
        <p:spPr bwMode="auto">
          <a:xfrm rot="4777107">
            <a:off x="2249488" y="3475038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303" name="Oval 160"/>
          <p:cNvSpPr>
            <a:spLocks noChangeAspect="1" noChangeArrowheads="1"/>
          </p:cNvSpPr>
          <p:nvPr/>
        </p:nvSpPr>
        <p:spPr bwMode="auto">
          <a:xfrm rot="4777107">
            <a:off x="1970088" y="4368800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304" name="Oval 161"/>
          <p:cNvSpPr>
            <a:spLocks noChangeAspect="1" noChangeArrowheads="1"/>
          </p:cNvSpPr>
          <p:nvPr/>
        </p:nvSpPr>
        <p:spPr bwMode="auto">
          <a:xfrm rot="4777107">
            <a:off x="2613025" y="4240213"/>
            <a:ext cx="3810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305" name="Oval 162"/>
          <p:cNvSpPr>
            <a:spLocks noChangeArrowheads="1"/>
          </p:cNvSpPr>
          <p:nvPr/>
        </p:nvSpPr>
        <p:spPr bwMode="auto">
          <a:xfrm>
            <a:off x="6096000" y="3962400"/>
            <a:ext cx="152400" cy="1524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306" name="Oval 163"/>
          <p:cNvSpPr>
            <a:spLocks noChangeArrowheads="1"/>
          </p:cNvSpPr>
          <p:nvPr/>
        </p:nvSpPr>
        <p:spPr bwMode="auto">
          <a:xfrm>
            <a:off x="2362200" y="3810000"/>
            <a:ext cx="152400" cy="152400"/>
          </a:xfrm>
          <a:prstGeom prst="ellipse">
            <a:avLst/>
          </a:prstGeom>
          <a:solidFill>
            <a:srgbClr val="9900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1307" name="Oval 164"/>
          <p:cNvSpPr>
            <a:spLocks noChangeArrowheads="1"/>
          </p:cNvSpPr>
          <p:nvPr/>
        </p:nvSpPr>
        <p:spPr bwMode="auto">
          <a:xfrm>
            <a:off x="1600200" y="3810000"/>
            <a:ext cx="152400" cy="1524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81310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76200"/>
            <a:ext cx="3733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311" name="Rectangle 2"/>
          <p:cNvSpPr>
            <a:spLocks noGrp="1" noChangeArrowheads="1"/>
          </p:cNvSpPr>
          <p:nvPr>
            <p:ph type="title"/>
          </p:nvPr>
        </p:nvSpPr>
        <p:spPr>
          <a:xfrm>
            <a:off x="178935" y="68195"/>
            <a:ext cx="4782029" cy="1143000"/>
          </a:xfrm>
        </p:spPr>
        <p:txBody>
          <a:bodyPr/>
          <a:lstStyle/>
          <a:p>
            <a:r>
              <a:rPr lang="en-US" sz="3600" dirty="0"/>
              <a:t>K-Means Getting Stuck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102624" y="6550223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Dan Klein</a:t>
            </a:r>
          </a:p>
        </p:txBody>
      </p:sp>
    </p:spTree>
    <p:extLst>
      <p:ext uri="{BB962C8B-B14F-4D97-AF65-F5344CB8AC3E}">
        <p14:creationId xmlns:p14="http://schemas.microsoft.com/office/powerpoint/2010/main" val="4194820652"/>
      </p:ext>
    </p:extLst>
  </p:cSld>
  <p:clrMapOvr>
    <a:masterClrMapping/>
  </p:clrMapOvr>
  <p:transition spd="slow" advTm="15817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Detects spherical clusters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1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Probabilistic clustering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Basic questions</a:t>
            </a:r>
          </a:p>
          <a:p>
            <a:pPr lvl="1"/>
            <a:r>
              <a:rPr lang="en-US"/>
              <a:t>what’s the probability that a point </a:t>
            </a:r>
            <a:r>
              <a:rPr lang="en-US" b="1"/>
              <a:t>x</a:t>
            </a:r>
            <a:r>
              <a:rPr lang="en-US"/>
              <a:t> is in cluster m?</a:t>
            </a:r>
          </a:p>
          <a:p>
            <a:pPr lvl="1"/>
            <a:r>
              <a:rPr lang="en-US"/>
              <a:t>what’s the shape of each cluster?</a:t>
            </a:r>
          </a:p>
          <a:p>
            <a:pPr>
              <a:buFontTx/>
              <a:buNone/>
            </a:pPr>
            <a:r>
              <a:rPr lang="en-US"/>
              <a:t>K-means doesn’t answer these questions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Probabilistic clustering (basic idea)</a:t>
            </a:r>
          </a:p>
          <a:p>
            <a:pPr lvl="1"/>
            <a:r>
              <a:rPr lang="en-US"/>
              <a:t>Treat each cluster as a Gaussian density function</a:t>
            </a:r>
            <a:endParaRPr lang="el-GR">
              <a:cs typeface="Arial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667000" y="4038600"/>
            <a:ext cx="3092450" cy="2286000"/>
            <a:chOff x="1680" y="2544"/>
            <a:chExt cx="1948" cy="1440"/>
          </a:xfrm>
        </p:grpSpPr>
        <p:sp>
          <p:nvSpPr>
            <p:cNvPr id="41990" name="Oval 4"/>
            <p:cNvSpPr>
              <a:spLocks noChangeArrowheads="1"/>
            </p:cNvSpPr>
            <p:nvPr/>
          </p:nvSpPr>
          <p:spPr bwMode="auto">
            <a:xfrm>
              <a:off x="1968" y="3360"/>
              <a:ext cx="1248" cy="288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2005" name="Oval 5"/>
            <p:cNvSpPr>
              <a:spLocks noChangeArrowheads="1"/>
            </p:cNvSpPr>
            <p:nvPr/>
          </p:nvSpPr>
          <p:spPr bwMode="auto">
            <a:xfrm rot="-2693049">
              <a:off x="2380" y="3120"/>
              <a:ext cx="1248" cy="240"/>
            </a:xfrm>
            <a:prstGeom prst="ellipse">
              <a:avLst/>
            </a:prstGeom>
            <a:gradFill rotWithShape="1">
              <a:gsLst>
                <a:gs pos="0">
                  <a:schemeClr val="bg1">
                    <a:gamma/>
                    <a:shade val="0"/>
                    <a:invGamma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2006" name="Oval 6"/>
            <p:cNvSpPr>
              <a:spLocks noChangeArrowheads="1"/>
            </p:cNvSpPr>
            <p:nvPr/>
          </p:nvSpPr>
          <p:spPr bwMode="auto">
            <a:xfrm rot="-8093049">
              <a:off x="2033" y="2815"/>
              <a:ext cx="493" cy="432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993" name="Rectangle 7"/>
            <p:cNvSpPr>
              <a:spLocks noChangeArrowheads="1"/>
            </p:cNvSpPr>
            <p:nvPr/>
          </p:nvSpPr>
          <p:spPr bwMode="auto">
            <a:xfrm>
              <a:off x="1680" y="2544"/>
              <a:ext cx="1948" cy="14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1994" name="Group 8"/>
            <p:cNvGrpSpPr>
              <a:grpSpLocks/>
            </p:cNvGrpSpPr>
            <p:nvPr/>
          </p:nvGrpSpPr>
          <p:grpSpPr bwMode="auto">
            <a:xfrm>
              <a:off x="2112" y="2736"/>
              <a:ext cx="1392" cy="1008"/>
              <a:chOff x="2112" y="912"/>
              <a:chExt cx="1392" cy="1008"/>
            </a:xfrm>
          </p:grpSpPr>
          <p:grpSp>
            <p:nvGrpSpPr>
              <p:cNvPr id="41995" name="Group 9"/>
              <p:cNvGrpSpPr>
                <a:grpSpLocks/>
              </p:cNvGrpSpPr>
              <p:nvPr/>
            </p:nvGrpSpPr>
            <p:grpSpPr bwMode="auto">
              <a:xfrm>
                <a:off x="2208" y="1536"/>
                <a:ext cx="864" cy="384"/>
                <a:chOff x="2208" y="1536"/>
                <a:chExt cx="864" cy="384"/>
              </a:xfrm>
            </p:grpSpPr>
            <p:sp>
              <p:nvSpPr>
                <p:cNvPr id="42009" name="Oval 10"/>
                <p:cNvSpPr>
                  <a:spLocks noChangeArrowheads="1"/>
                </p:cNvSpPr>
                <p:nvPr/>
              </p:nvSpPr>
              <p:spPr bwMode="auto">
                <a:xfrm>
                  <a:off x="2208" y="16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10" name="Oval 11"/>
                <p:cNvSpPr>
                  <a:spLocks noChangeArrowheads="1"/>
                </p:cNvSpPr>
                <p:nvPr/>
              </p:nvSpPr>
              <p:spPr bwMode="auto">
                <a:xfrm>
                  <a:off x="2352" y="158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11" name="Oval 12"/>
                <p:cNvSpPr>
                  <a:spLocks noChangeArrowheads="1"/>
                </p:cNvSpPr>
                <p:nvPr/>
              </p:nvSpPr>
              <p:spPr bwMode="auto">
                <a:xfrm>
                  <a:off x="2352" y="187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12" name="Oval 13"/>
                <p:cNvSpPr>
                  <a:spLocks noChangeArrowheads="1"/>
                </p:cNvSpPr>
                <p:nvPr/>
              </p:nvSpPr>
              <p:spPr bwMode="auto">
                <a:xfrm>
                  <a:off x="2544" y="153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13" name="Oval 14"/>
                <p:cNvSpPr>
                  <a:spLocks noChangeArrowheads="1"/>
                </p:cNvSpPr>
                <p:nvPr/>
              </p:nvSpPr>
              <p:spPr bwMode="auto">
                <a:xfrm>
                  <a:off x="2544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14" name="Oval 15"/>
                <p:cNvSpPr>
                  <a:spLocks noChangeArrowheads="1"/>
                </p:cNvSpPr>
                <p:nvPr/>
              </p:nvSpPr>
              <p:spPr bwMode="auto">
                <a:xfrm>
                  <a:off x="2688" y="16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15" name="Oval 16"/>
                <p:cNvSpPr>
                  <a:spLocks noChangeArrowheads="1"/>
                </p:cNvSpPr>
                <p:nvPr/>
              </p:nvSpPr>
              <p:spPr bwMode="auto">
                <a:xfrm>
                  <a:off x="2880" y="163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16" name="Oval 17"/>
                <p:cNvSpPr>
                  <a:spLocks noChangeArrowheads="1"/>
                </p:cNvSpPr>
                <p:nvPr/>
              </p:nvSpPr>
              <p:spPr bwMode="auto">
                <a:xfrm>
                  <a:off x="3024" y="16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1996" name="Group 18"/>
              <p:cNvGrpSpPr>
                <a:grpSpLocks/>
              </p:cNvGrpSpPr>
              <p:nvPr/>
            </p:nvGrpSpPr>
            <p:grpSpPr bwMode="auto">
              <a:xfrm>
                <a:off x="2784" y="912"/>
                <a:ext cx="720" cy="624"/>
                <a:chOff x="2784" y="912"/>
                <a:chExt cx="720" cy="624"/>
              </a:xfrm>
            </p:grpSpPr>
            <p:sp>
              <p:nvSpPr>
                <p:cNvPr id="42004" name="Oval 19"/>
                <p:cNvSpPr>
                  <a:spLocks noChangeArrowheads="1"/>
                </p:cNvSpPr>
                <p:nvPr/>
              </p:nvSpPr>
              <p:spPr bwMode="auto">
                <a:xfrm>
                  <a:off x="2784" y="139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05" name="Oval 20"/>
                <p:cNvSpPr>
                  <a:spLocks noChangeArrowheads="1"/>
                </p:cNvSpPr>
                <p:nvPr/>
              </p:nvSpPr>
              <p:spPr bwMode="auto">
                <a:xfrm>
                  <a:off x="3024" y="14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06" name="Oval 21"/>
                <p:cNvSpPr>
                  <a:spLocks noChangeArrowheads="1"/>
                </p:cNvSpPr>
                <p:nvPr/>
              </p:nvSpPr>
              <p:spPr bwMode="auto">
                <a:xfrm>
                  <a:off x="2976" y="134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07" name="Oval 22"/>
                <p:cNvSpPr>
                  <a:spLocks noChangeArrowheads="1"/>
                </p:cNvSpPr>
                <p:nvPr/>
              </p:nvSpPr>
              <p:spPr bwMode="auto">
                <a:xfrm>
                  <a:off x="3120" y="11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08" name="Oval 23"/>
                <p:cNvSpPr>
                  <a:spLocks noChangeArrowheads="1"/>
                </p:cNvSpPr>
                <p:nvPr/>
              </p:nvSpPr>
              <p:spPr bwMode="auto">
                <a:xfrm>
                  <a:off x="3456" y="91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1997" name="Group 24"/>
              <p:cNvGrpSpPr>
                <a:grpSpLocks/>
              </p:cNvGrpSpPr>
              <p:nvPr/>
            </p:nvGrpSpPr>
            <p:grpSpPr bwMode="auto">
              <a:xfrm>
                <a:off x="2112" y="912"/>
                <a:ext cx="384" cy="480"/>
                <a:chOff x="2112" y="912"/>
                <a:chExt cx="384" cy="480"/>
              </a:xfrm>
            </p:grpSpPr>
            <p:sp>
              <p:nvSpPr>
                <p:cNvPr id="41998" name="Oval 25"/>
                <p:cNvSpPr>
                  <a:spLocks noChangeArrowheads="1"/>
                </p:cNvSpPr>
                <p:nvPr/>
              </p:nvSpPr>
              <p:spPr bwMode="auto">
                <a:xfrm>
                  <a:off x="2160" y="11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999" name="Oval 26"/>
                <p:cNvSpPr>
                  <a:spLocks noChangeArrowheads="1"/>
                </p:cNvSpPr>
                <p:nvPr/>
              </p:nvSpPr>
              <p:spPr bwMode="auto">
                <a:xfrm>
                  <a:off x="2112" y="132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00" name="Oval 27"/>
                <p:cNvSpPr>
                  <a:spLocks noChangeArrowheads="1"/>
                </p:cNvSpPr>
                <p:nvPr/>
              </p:nvSpPr>
              <p:spPr bwMode="auto">
                <a:xfrm>
                  <a:off x="2304" y="120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01" name="Oval 28"/>
                <p:cNvSpPr>
                  <a:spLocks noChangeArrowheads="1"/>
                </p:cNvSpPr>
                <p:nvPr/>
              </p:nvSpPr>
              <p:spPr bwMode="auto">
                <a:xfrm>
                  <a:off x="2352" y="91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02" name="Oval 29"/>
                <p:cNvSpPr>
                  <a:spLocks noChangeArrowheads="1"/>
                </p:cNvSpPr>
                <p:nvPr/>
              </p:nvSpPr>
              <p:spPr bwMode="auto">
                <a:xfrm>
                  <a:off x="2304" y="134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03" name="Oval 30"/>
                <p:cNvSpPr>
                  <a:spLocks noChangeArrowheads="1"/>
                </p:cNvSpPr>
                <p:nvPr/>
              </p:nvSpPr>
              <p:spPr bwMode="auto">
                <a:xfrm>
                  <a:off x="2448" y="110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41989" name="TextBox 31"/>
          <p:cNvSpPr txBox="1">
            <a:spLocks noChangeArrowheads="1"/>
          </p:cNvSpPr>
          <p:nvPr/>
        </p:nvSpPr>
        <p:spPr bwMode="auto">
          <a:xfrm>
            <a:off x="76200" y="6505575"/>
            <a:ext cx="1828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credit: Steve Seitz</a:t>
            </a:r>
          </a:p>
        </p:txBody>
      </p:sp>
    </p:spTree>
    <p:extLst>
      <p:ext uri="{BB962C8B-B14F-4D97-AF65-F5344CB8AC3E}">
        <p14:creationId xmlns:p14="http://schemas.microsoft.com/office/powerpoint/2010/main" val="17339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 Maximization (EM)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657600"/>
            <a:ext cx="7772400" cy="2971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 probabilistic variant of K-means:</a:t>
            </a:r>
          </a:p>
          <a:p>
            <a:pPr lvl="1"/>
            <a:r>
              <a:rPr lang="en-US" dirty="0"/>
              <a:t>E step: “soft assignment” of points to clusters</a:t>
            </a:r>
          </a:p>
          <a:p>
            <a:pPr lvl="2"/>
            <a:r>
              <a:rPr lang="en-US" sz="1800" dirty="0"/>
              <a:t>estimate probability that a point is in a cluster</a:t>
            </a:r>
          </a:p>
          <a:p>
            <a:pPr lvl="1"/>
            <a:r>
              <a:rPr lang="en-US" dirty="0"/>
              <a:t>M step:  update cluster parameters</a:t>
            </a:r>
          </a:p>
          <a:p>
            <a:pPr lvl="2"/>
            <a:r>
              <a:rPr lang="en-US" sz="1800" dirty="0"/>
              <a:t>mean and variance info (covariance matrix)</a:t>
            </a:r>
          </a:p>
          <a:p>
            <a:pPr lvl="1"/>
            <a:r>
              <a:rPr lang="en-US" dirty="0"/>
              <a:t>maximizes the likelihood of the points given the clusters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7000" y="1143000"/>
            <a:ext cx="3092450" cy="2286000"/>
            <a:chOff x="1680" y="2544"/>
            <a:chExt cx="1948" cy="1440"/>
          </a:xfrm>
        </p:grpSpPr>
        <p:sp>
          <p:nvSpPr>
            <p:cNvPr id="43014" name="Oval 5"/>
            <p:cNvSpPr>
              <a:spLocks noChangeArrowheads="1"/>
            </p:cNvSpPr>
            <p:nvPr/>
          </p:nvSpPr>
          <p:spPr bwMode="auto">
            <a:xfrm>
              <a:off x="1968" y="3360"/>
              <a:ext cx="1248" cy="288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0982" name="Oval 6"/>
            <p:cNvSpPr>
              <a:spLocks noChangeArrowheads="1"/>
            </p:cNvSpPr>
            <p:nvPr/>
          </p:nvSpPr>
          <p:spPr bwMode="auto">
            <a:xfrm rot="-2693049">
              <a:off x="2380" y="3120"/>
              <a:ext cx="1248" cy="240"/>
            </a:xfrm>
            <a:prstGeom prst="ellipse">
              <a:avLst/>
            </a:prstGeom>
            <a:gradFill rotWithShape="1">
              <a:gsLst>
                <a:gs pos="0">
                  <a:schemeClr val="bg1">
                    <a:gamma/>
                    <a:shade val="0"/>
                    <a:invGamma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0983" name="Oval 7"/>
            <p:cNvSpPr>
              <a:spLocks noChangeArrowheads="1"/>
            </p:cNvSpPr>
            <p:nvPr/>
          </p:nvSpPr>
          <p:spPr bwMode="auto">
            <a:xfrm rot="-8093049">
              <a:off x="2033" y="2815"/>
              <a:ext cx="493" cy="432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17" name="Rectangle 8"/>
            <p:cNvSpPr>
              <a:spLocks noChangeArrowheads="1"/>
            </p:cNvSpPr>
            <p:nvPr/>
          </p:nvSpPr>
          <p:spPr bwMode="auto">
            <a:xfrm>
              <a:off x="1680" y="2544"/>
              <a:ext cx="1948" cy="14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3018" name="Group 9"/>
            <p:cNvGrpSpPr>
              <a:grpSpLocks/>
            </p:cNvGrpSpPr>
            <p:nvPr/>
          </p:nvGrpSpPr>
          <p:grpSpPr bwMode="auto">
            <a:xfrm>
              <a:off x="2112" y="2736"/>
              <a:ext cx="1392" cy="1008"/>
              <a:chOff x="2112" y="912"/>
              <a:chExt cx="1392" cy="1008"/>
            </a:xfrm>
          </p:grpSpPr>
          <p:grpSp>
            <p:nvGrpSpPr>
              <p:cNvPr id="43019" name="Group 10"/>
              <p:cNvGrpSpPr>
                <a:grpSpLocks/>
              </p:cNvGrpSpPr>
              <p:nvPr/>
            </p:nvGrpSpPr>
            <p:grpSpPr bwMode="auto">
              <a:xfrm>
                <a:off x="2208" y="1536"/>
                <a:ext cx="864" cy="384"/>
                <a:chOff x="2208" y="1536"/>
                <a:chExt cx="864" cy="384"/>
              </a:xfrm>
            </p:grpSpPr>
            <p:sp>
              <p:nvSpPr>
                <p:cNvPr id="43033" name="Oval 11"/>
                <p:cNvSpPr>
                  <a:spLocks noChangeArrowheads="1"/>
                </p:cNvSpPr>
                <p:nvPr/>
              </p:nvSpPr>
              <p:spPr bwMode="auto">
                <a:xfrm>
                  <a:off x="2208" y="16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34" name="Oval 12"/>
                <p:cNvSpPr>
                  <a:spLocks noChangeArrowheads="1"/>
                </p:cNvSpPr>
                <p:nvPr/>
              </p:nvSpPr>
              <p:spPr bwMode="auto">
                <a:xfrm>
                  <a:off x="2352" y="158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35" name="Oval 13"/>
                <p:cNvSpPr>
                  <a:spLocks noChangeArrowheads="1"/>
                </p:cNvSpPr>
                <p:nvPr/>
              </p:nvSpPr>
              <p:spPr bwMode="auto">
                <a:xfrm>
                  <a:off x="2352" y="187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36" name="Oval 14"/>
                <p:cNvSpPr>
                  <a:spLocks noChangeArrowheads="1"/>
                </p:cNvSpPr>
                <p:nvPr/>
              </p:nvSpPr>
              <p:spPr bwMode="auto">
                <a:xfrm>
                  <a:off x="2544" y="153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37" name="Oval 15"/>
                <p:cNvSpPr>
                  <a:spLocks noChangeArrowheads="1"/>
                </p:cNvSpPr>
                <p:nvPr/>
              </p:nvSpPr>
              <p:spPr bwMode="auto">
                <a:xfrm>
                  <a:off x="2544" y="17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38" name="Oval 16"/>
                <p:cNvSpPr>
                  <a:spLocks noChangeArrowheads="1"/>
                </p:cNvSpPr>
                <p:nvPr/>
              </p:nvSpPr>
              <p:spPr bwMode="auto">
                <a:xfrm>
                  <a:off x="2688" y="16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39" name="Oval 17"/>
                <p:cNvSpPr>
                  <a:spLocks noChangeArrowheads="1"/>
                </p:cNvSpPr>
                <p:nvPr/>
              </p:nvSpPr>
              <p:spPr bwMode="auto">
                <a:xfrm>
                  <a:off x="2880" y="163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40" name="Oval 18"/>
                <p:cNvSpPr>
                  <a:spLocks noChangeArrowheads="1"/>
                </p:cNvSpPr>
                <p:nvPr/>
              </p:nvSpPr>
              <p:spPr bwMode="auto">
                <a:xfrm>
                  <a:off x="3024" y="16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3020" name="Group 19"/>
              <p:cNvGrpSpPr>
                <a:grpSpLocks/>
              </p:cNvGrpSpPr>
              <p:nvPr/>
            </p:nvGrpSpPr>
            <p:grpSpPr bwMode="auto">
              <a:xfrm>
                <a:off x="2784" y="912"/>
                <a:ext cx="720" cy="624"/>
                <a:chOff x="2784" y="912"/>
                <a:chExt cx="720" cy="624"/>
              </a:xfrm>
            </p:grpSpPr>
            <p:sp>
              <p:nvSpPr>
                <p:cNvPr id="43028" name="Oval 20"/>
                <p:cNvSpPr>
                  <a:spLocks noChangeArrowheads="1"/>
                </p:cNvSpPr>
                <p:nvPr/>
              </p:nvSpPr>
              <p:spPr bwMode="auto">
                <a:xfrm>
                  <a:off x="2784" y="139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29" name="Oval 21"/>
                <p:cNvSpPr>
                  <a:spLocks noChangeArrowheads="1"/>
                </p:cNvSpPr>
                <p:nvPr/>
              </p:nvSpPr>
              <p:spPr bwMode="auto">
                <a:xfrm>
                  <a:off x="3024" y="14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30" name="Oval 22"/>
                <p:cNvSpPr>
                  <a:spLocks noChangeArrowheads="1"/>
                </p:cNvSpPr>
                <p:nvPr/>
              </p:nvSpPr>
              <p:spPr bwMode="auto">
                <a:xfrm>
                  <a:off x="2976" y="134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31" name="Oval 23"/>
                <p:cNvSpPr>
                  <a:spLocks noChangeArrowheads="1"/>
                </p:cNvSpPr>
                <p:nvPr/>
              </p:nvSpPr>
              <p:spPr bwMode="auto">
                <a:xfrm>
                  <a:off x="3120" y="11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32" name="Oval 24"/>
                <p:cNvSpPr>
                  <a:spLocks noChangeArrowheads="1"/>
                </p:cNvSpPr>
                <p:nvPr/>
              </p:nvSpPr>
              <p:spPr bwMode="auto">
                <a:xfrm>
                  <a:off x="3456" y="91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3021" name="Group 25"/>
              <p:cNvGrpSpPr>
                <a:grpSpLocks/>
              </p:cNvGrpSpPr>
              <p:nvPr/>
            </p:nvGrpSpPr>
            <p:grpSpPr bwMode="auto">
              <a:xfrm>
                <a:off x="2112" y="912"/>
                <a:ext cx="384" cy="480"/>
                <a:chOff x="2112" y="912"/>
                <a:chExt cx="384" cy="480"/>
              </a:xfrm>
            </p:grpSpPr>
            <p:sp>
              <p:nvSpPr>
                <p:cNvPr id="43022" name="Oval 26"/>
                <p:cNvSpPr>
                  <a:spLocks noChangeArrowheads="1"/>
                </p:cNvSpPr>
                <p:nvPr/>
              </p:nvSpPr>
              <p:spPr bwMode="auto">
                <a:xfrm>
                  <a:off x="2160" y="11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23" name="Oval 27"/>
                <p:cNvSpPr>
                  <a:spLocks noChangeArrowheads="1"/>
                </p:cNvSpPr>
                <p:nvPr/>
              </p:nvSpPr>
              <p:spPr bwMode="auto">
                <a:xfrm>
                  <a:off x="2112" y="132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24" name="Oval 28"/>
                <p:cNvSpPr>
                  <a:spLocks noChangeArrowheads="1"/>
                </p:cNvSpPr>
                <p:nvPr/>
              </p:nvSpPr>
              <p:spPr bwMode="auto">
                <a:xfrm>
                  <a:off x="2304" y="120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25" name="Oval 29"/>
                <p:cNvSpPr>
                  <a:spLocks noChangeArrowheads="1"/>
                </p:cNvSpPr>
                <p:nvPr/>
              </p:nvSpPr>
              <p:spPr bwMode="auto">
                <a:xfrm>
                  <a:off x="2352" y="91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26" name="Oval 30"/>
                <p:cNvSpPr>
                  <a:spLocks noChangeArrowheads="1"/>
                </p:cNvSpPr>
                <p:nvPr/>
              </p:nvSpPr>
              <p:spPr bwMode="auto">
                <a:xfrm>
                  <a:off x="2304" y="134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27" name="Oval 31"/>
                <p:cNvSpPr>
                  <a:spLocks noChangeArrowheads="1"/>
                </p:cNvSpPr>
                <p:nvPr/>
              </p:nvSpPr>
              <p:spPr bwMode="auto">
                <a:xfrm>
                  <a:off x="2448" y="110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43013" name="TextBox 31"/>
          <p:cNvSpPr txBox="1">
            <a:spLocks noChangeArrowheads="1"/>
          </p:cNvSpPr>
          <p:nvPr/>
        </p:nvSpPr>
        <p:spPr bwMode="auto">
          <a:xfrm>
            <a:off x="76200" y="6505575"/>
            <a:ext cx="1828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credit: Steve Seitz</a:t>
            </a:r>
          </a:p>
        </p:txBody>
      </p:sp>
    </p:spTree>
    <p:extLst>
      <p:ext uri="{BB962C8B-B14F-4D97-AF65-F5344CB8AC3E}">
        <p14:creationId xmlns:p14="http://schemas.microsoft.com/office/powerpoint/2010/main" val="38815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2990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8975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0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65163" y="587533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intensity value (1-d)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112108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5" descr="imageResult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7325" y="1057275"/>
            <a:ext cx="3219450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6"/>
          <p:cNvSpPr txBox="1">
            <a:spLocks noChangeArrowheads="1"/>
          </p:cNvSpPr>
          <p:nvPr/>
        </p:nvSpPr>
        <p:spPr bwMode="auto">
          <a:xfrm>
            <a:off x="1254125" y="3478213"/>
            <a:ext cx="3276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J. Shi]</a:t>
            </a:r>
          </a:p>
        </p:txBody>
      </p:sp>
      <p:pic>
        <p:nvPicPr>
          <p:cNvPr id="8" name="Picture 7" descr="SpeakDepVidIndex_img2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8725" y="1895475"/>
            <a:ext cx="30416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44925" y="2954338"/>
            <a:ext cx="29543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[http://</a:t>
            </a:r>
            <a:r>
              <a:rPr lang="en-US" sz="8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poseidon.csd.auth.gr</a:t>
            </a: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/LAB_RESEARCH/Latest/</a:t>
            </a:r>
            <a:r>
              <a:rPr lang="en-US" sz="8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imgs</a:t>
            </a: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/SpeakDepVidIndex_img2.jpg]</a:t>
            </a:r>
          </a:p>
        </p:txBody>
      </p:sp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3397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Determine image regions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95700" y="3246438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 video frames into shots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7"/>
          <a:srcRect l="62917" t="40343" r="23750" b="12479"/>
          <a:stretch>
            <a:fillRect/>
          </a:stretch>
        </p:blipFill>
        <p:spPr bwMode="auto">
          <a:xfrm>
            <a:off x="7576665" y="500062"/>
            <a:ext cx="129540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519515" y="3302000"/>
            <a:ext cx="1459639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Wang &amp; Suter]</a:t>
            </a:r>
          </a:p>
        </p:txBody>
      </p:sp>
      <p:grpSp>
        <p:nvGrpSpPr>
          <p:cNvPr id="2" name="Group 72"/>
          <p:cNvGrpSpPr>
            <a:grpSpLocks noChangeAspect="1"/>
          </p:cNvGrpSpPr>
          <p:nvPr/>
        </p:nvGrpSpPr>
        <p:grpSpPr bwMode="auto">
          <a:xfrm>
            <a:off x="171450" y="4205288"/>
            <a:ext cx="4056063" cy="1943100"/>
            <a:chOff x="542925" y="6172200"/>
            <a:chExt cx="8601075" cy="4121150"/>
          </a:xfrm>
        </p:grpSpPr>
        <p:pic>
          <p:nvPicPr>
            <p:cNvPr id="26640" name="Picture 3" descr="koala-australia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553325" y="8686800"/>
              <a:ext cx="1109663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1" name="Picture 4" descr="face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581525" y="7772400"/>
              <a:ext cx="1800225" cy="1192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2" name="Picture 5" descr="face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429125" y="9067800"/>
              <a:ext cx="1800225" cy="119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3" name="Picture 6" descr="side%20view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1525" y="9144000"/>
              <a:ext cx="1755775" cy="114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4" name="Picture 7" descr="koala-leaf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281738" y="6400800"/>
              <a:ext cx="1033462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5" name="Picture 8" descr="carlondon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542925" y="7543800"/>
              <a:ext cx="1981200" cy="148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6" name="Picture 9" descr="personkoala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457700" y="6477000"/>
              <a:ext cx="1495425" cy="123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7" name="Picture 10" descr="MVO%20Parking%20Lot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847725" y="6172200"/>
              <a:ext cx="167640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8" name="Picture 11" descr="koalashu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7477125" y="6553200"/>
              <a:ext cx="1652588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9" name="Picture 12" descr="Car_Side_Large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2600325" y="8686800"/>
              <a:ext cx="1585913" cy="1169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0" name="Picture 13" descr="koala3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6486525" y="7848600"/>
              <a:ext cx="854075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1" name="Picture 14" descr="feats3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847725" y="6172200"/>
              <a:ext cx="16764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2" name="Picture 15" descr="feats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542925" y="7543800"/>
              <a:ext cx="1981200" cy="147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3" name="Picture 16" descr="feats12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429125" y="9067800"/>
              <a:ext cx="1828800" cy="1209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4" name="Picture 17" descr="feats1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4581525" y="7772400"/>
              <a:ext cx="1828800" cy="121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5" name="Picture 18" descr="feats10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4429125" y="6477000"/>
              <a:ext cx="15240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6" name="Picture 19" descr="feats1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771525" y="9144000"/>
              <a:ext cx="17526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7" name="Picture 20" descr="feats9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7553325" y="8686800"/>
              <a:ext cx="1112838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8" name="Picture 21" descr="feats8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7477125" y="6553200"/>
              <a:ext cx="1666875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9" name="Picture 22" descr="feats7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6486525" y="7848600"/>
              <a:ext cx="8620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0" name="Picture 23" descr="feats6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6257925" y="6400800"/>
              <a:ext cx="10652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1" name="Picture 24" descr="feats5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2600325" y="8686800"/>
              <a:ext cx="1600200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2" name="Picture 25" descr="car6feats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2600325" y="7183438"/>
              <a:ext cx="1828800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2066925" y="6705600"/>
              <a:ext cx="1371600" cy="2819400"/>
              <a:chOff x="1056" y="1536"/>
              <a:chExt cx="864" cy="1776"/>
            </a:xfrm>
          </p:grpSpPr>
          <p:sp>
            <p:nvSpPr>
              <p:cNvPr id="26697" name="Line 27"/>
              <p:cNvSpPr>
                <a:spLocks noChangeShapeType="1"/>
              </p:cNvSpPr>
              <p:nvPr/>
            </p:nvSpPr>
            <p:spPr bwMode="auto">
              <a:xfrm>
                <a:off x="1056" y="1536"/>
                <a:ext cx="864" cy="52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8" name="Line 28"/>
              <p:cNvSpPr>
                <a:spLocks noChangeShapeType="1"/>
              </p:cNvSpPr>
              <p:nvPr/>
            </p:nvSpPr>
            <p:spPr bwMode="auto">
              <a:xfrm flipV="1">
                <a:off x="1296" y="3168"/>
                <a:ext cx="288" cy="144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847725" y="6534150"/>
              <a:ext cx="3503613" cy="3448050"/>
              <a:chOff x="288" y="1428"/>
              <a:chExt cx="2207" cy="2172"/>
            </a:xfrm>
          </p:grpSpPr>
          <p:sp>
            <p:nvSpPr>
              <p:cNvPr id="26685" name="Oval 30"/>
              <p:cNvSpPr>
                <a:spLocks noChangeArrowheads="1"/>
              </p:cNvSpPr>
              <p:nvPr/>
            </p:nvSpPr>
            <p:spPr bwMode="auto">
              <a:xfrm>
                <a:off x="336" y="2592"/>
                <a:ext cx="912" cy="288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6" name="Oval 31"/>
              <p:cNvSpPr>
                <a:spLocks noChangeArrowheads="1"/>
              </p:cNvSpPr>
              <p:nvPr/>
            </p:nvSpPr>
            <p:spPr bwMode="auto">
              <a:xfrm>
                <a:off x="288" y="3216"/>
                <a:ext cx="1056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7" name="Oval 32"/>
              <p:cNvSpPr>
                <a:spLocks noChangeArrowheads="1"/>
              </p:cNvSpPr>
              <p:nvPr/>
            </p:nvSpPr>
            <p:spPr bwMode="auto">
              <a:xfrm rot="22518">
                <a:off x="1384" y="2064"/>
                <a:ext cx="1111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8" name="Oval 33"/>
              <p:cNvSpPr>
                <a:spLocks noChangeArrowheads="1"/>
              </p:cNvSpPr>
              <p:nvPr/>
            </p:nvSpPr>
            <p:spPr bwMode="auto">
              <a:xfrm>
                <a:off x="1584" y="3024"/>
                <a:ext cx="720" cy="240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9" name="Oval 34"/>
              <p:cNvSpPr>
                <a:spLocks noChangeArrowheads="1"/>
              </p:cNvSpPr>
              <p:nvPr/>
            </p:nvSpPr>
            <p:spPr bwMode="auto">
              <a:xfrm rot="1143841">
                <a:off x="662" y="1428"/>
                <a:ext cx="432" cy="156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0" name="Oval 35"/>
              <p:cNvSpPr>
                <a:spLocks noChangeArrowheads="1"/>
              </p:cNvSpPr>
              <p:nvPr/>
            </p:nvSpPr>
            <p:spPr bwMode="auto">
              <a:xfrm rot="1463785">
                <a:off x="563" y="1545"/>
                <a:ext cx="361" cy="197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1" name="Line 36"/>
              <p:cNvSpPr>
                <a:spLocks noChangeShapeType="1"/>
              </p:cNvSpPr>
              <p:nvPr/>
            </p:nvSpPr>
            <p:spPr bwMode="auto">
              <a:xfrm flipV="1">
                <a:off x="816" y="2880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2" name="Line 37"/>
              <p:cNvSpPr>
                <a:spLocks noChangeShapeType="1"/>
              </p:cNvSpPr>
              <p:nvPr/>
            </p:nvSpPr>
            <p:spPr bwMode="auto">
              <a:xfrm>
                <a:off x="1007" y="1583"/>
                <a:ext cx="0" cy="163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3" name="Line 38"/>
              <p:cNvSpPr>
                <a:spLocks noChangeShapeType="1"/>
              </p:cNvSpPr>
              <p:nvPr/>
            </p:nvSpPr>
            <p:spPr bwMode="auto">
              <a:xfrm flipV="1">
                <a:off x="816" y="1776"/>
                <a:ext cx="0" cy="81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4" name="Line 39"/>
              <p:cNvSpPr>
                <a:spLocks noChangeShapeType="1"/>
              </p:cNvSpPr>
              <p:nvPr/>
            </p:nvSpPr>
            <p:spPr bwMode="auto">
              <a:xfrm>
                <a:off x="1152" y="1680"/>
                <a:ext cx="864" cy="144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5" name="Line 40"/>
              <p:cNvSpPr>
                <a:spLocks noChangeShapeType="1"/>
              </p:cNvSpPr>
              <p:nvPr/>
            </p:nvSpPr>
            <p:spPr bwMode="auto">
              <a:xfrm flipV="1">
                <a:off x="1152" y="2352"/>
                <a:ext cx="336" cy="912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6" name="Line 41"/>
              <p:cNvSpPr>
                <a:spLocks noChangeShapeType="1"/>
              </p:cNvSpPr>
              <p:nvPr/>
            </p:nvSpPr>
            <p:spPr bwMode="auto">
              <a:xfrm flipH="1" flipV="1">
                <a:off x="1200" y="2784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4733925" y="6477000"/>
              <a:ext cx="1295400" cy="3657600"/>
              <a:chOff x="2736" y="1392"/>
              <a:chExt cx="816" cy="2304"/>
            </a:xfrm>
          </p:grpSpPr>
          <p:grpSp>
            <p:nvGrpSpPr>
              <p:cNvPr id="6" name="Group 43"/>
              <p:cNvGrpSpPr>
                <a:grpSpLocks/>
              </p:cNvGrpSpPr>
              <p:nvPr/>
            </p:nvGrpSpPr>
            <p:grpSpPr bwMode="auto">
              <a:xfrm>
                <a:off x="2736" y="1392"/>
                <a:ext cx="816" cy="2304"/>
                <a:chOff x="2736" y="1392"/>
                <a:chExt cx="816" cy="2304"/>
              </a:xfrm>
            </p:grpSpPr>
            <p:sp>
              <p:nvSpPr>
                <p:cNvPr id="26682" name="Oval 44"/>
                <p:cNvSpPr>
                  <a:spLocks noChangeArrowheads="1"/>
                </p:cNvSpPr>
                <p:nvPr/>
              </p:nvSpPr>
              <p:spPr bwMode="auto">
                <a:xfrm>
                  <a:off x="2880" y="3072"/>
                  <a:ext cx="480" cy="624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3" name="Oval 45"/>
                <p:cNvSpPr>
                  <a:spLocks noChangeArrowheads="1"/>
                </p:cNvSpPr>
                <p:nvPr/>
              </p:nvSpPr>
              <p:spPr bwMode="auto">
                <a:xfrm>
                  <a:off x="3168" y="2352"/>
                  <a:ext cx="384" cy="528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4" name="Oval 46"/>
                <p:cNvSpPr>
                  <a:spLocks noChangeArrowheads="1"/>
                </p:cNvSpPr>
                <p:nvPr/>
              </p:nvSpPr>
              <p:spPr bwMode="auto">
                <a:xfrm>
                  <a:off x="2736" y="1392"/>
                  <a:ext cx="288" cy="432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679" name="Line 47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336" cy="57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0" name="Line 48"/>
              <p:cNvSpPr>
                <a:spLocks noChangeShapeType="1"/>
              </p:cNvSpPr>
              <p:nvPr/>
            </p:nvSpPr>
            <p:spPr bwMode="auto">
              <a:xfrm flipH="1">
                <a:off x="3168" y="2880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1" name="Line 49"/>
              <p:cNvSpPr>
                <a:spLocks noChangeShapeType="1"/>
              </p:cNvSpPr>
              <p:nvPr/>
            </p:nvSpPr>
            <p:spPr bwMode="auto">
              <a:xfrm>
                <a:off x="2880" y="1824"/>
                <a:ext cx="192" cy="1248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6666" name="Oval 51"/>
            <p:cNvSpPr>
              <a:spLocks noChangeArrowheads="1"/>
            </p:cNvSpPr>
            <p:nvPr/>
          </p:nvSpPr>
          <p:spPr bwMode="auto">
            <a:xfrm>
              <a:off x="6410325" y="6477000"/>
              <a:ext cx="762000" cy="685800"/>
            </a:xfrm>
            <a:prstGeom prst="ellipse">
              <a:avLst/>
            </a:prstGeom>
            <a:solidFill>
              <a:srgbClr val="CCFFCC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7" name="Group 57"/>
            <p:cNvGrpSpPr>
              <a:grpSpLocks/>
            </p:cNvGrpSpPr>
            <p:nvPr/>
          </p:nvGrpSpPr>
          <p:grpSpPr bwMode="auto">
            <a:xfrm>
              <a:off x="6715125" y="6705600"/>
              <a:ext cx="2286000" cy="2667000"/>
              <a:chOff x="3984" y="1536"/>
              <a:chExt cx="1440" cy="1680"/>
            </a:xfrm>
          </p:grpSpPr>
          <p:sp>
            <p:nvSpPr>
              <p:cNvPr id="26668" name="Oval 58"/>
              <p:cNvSpPr>
                <a:spLocks noChangeArrowheads="1"/>
              </p:cNvSpPr>
              <p:nvPr/>
            </p:nvSpPr>
            <p:spPr bwMode="auto">
              <a:xfrm>
                <a:off x="3984" y="2352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69" name="Oval 59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0" name="Oval 60"/>
              <p:cNvSpPr>
                <a:spLocks noChangeArrowheads="1"/>
              </p:cNvSpPr>
              <p:nvPr/>
            </p:nvSpPr>
            <p:spPr bwMode="auto">
              <a:xfrm>
                <a:off x="5136" y="1680"/>
                <a:ext cx="288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1" name="Oval 61"/>
              <p:cNvSpPr>
                <a:spLocks noChangeArrowheads="1"/>
              </p:cNvSpPr>
              <p:nvPr/>
            </p:nvSpPr>
            <p:spPr bwMode="auto">
              <a:xfrm>
                <a:off x="4800" y="2832"/>
                <a:ext cx="384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2" name="Line 62"/>
              <p:cNvSpPr>
                <a:spLocks noChangeShapeType="1"/>
              </p:cNvSpPr>
              <p:nvPr/>
            </p:nvSpPr>
            <p:spPr bwMode="auto">
              <a:xfrm>
                <a:off x="4272" y="1632"/>
                <a:ext cx="528" cy="96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3" name="Line 63"/>
              <p:cNvSpPr>
                <a:spLocks noChangeShapeType="1"/>
              </p:cNvSpPr>
              <p:nvPr/>
            </p:nvSpPr>
            <p:spPr bwMode="auto">
              <a:xfrm>
                <a:off x="4368" y="2640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4" name="Line 64"/>
              <p:cNvSpPr>
                <a:spLocks noChangeShapeType="1"/>
              </p:cNvSpPr>
              <p:nvPr/>
            </p:nvSpPr>
            <p:spPr bwMode="auto">
              <a:xfrm flipV="1">
                <a:off x="4368" y="2016"/>
                <a:ext cx="81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5" name="Line 65"/>
              <p:cNvSpPr>
                <a:spLocks noChangeShapeType="1"/>
              </p:cNvSpPr>
              <p:nvPr/>
            </p:nvSpPr>
            <p:spPr bwMode="auto">
              <a:xfrm flipH="1" flipV="1">
                <a:off x="4080" y="1824"/>
                <a:ext cx="9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6" name="Line 66"/>
              <p:cNvSpPr>
                <a:spLocks noChangeShapeType="1"/>
              </p:cNvSpPr>
              <p:nvPr/>
            </p:nvSpPr>
            <p:spPr bwMode="auto">
              <a:xfrm flipH="1" flipV="1">
                <a:off x="4224" y="1728"/>
                <a:ext cx="720" cy="1152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7" name="Line 67"/>
              <p:cNvSpPr>
                <a:spLocks noChangeShapeType="1"/>
              </p:cNvSpPr>
              <p:nvPr/>
            </p:nvSpPr>
            <p:spPr bwMode="auto">
              <a:xfrm flipH="1" flipV="1">
                <a:off x="4992" y="1968"/>
                <a:ext cx="0" cy="864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3" name="TextBox 132"/>
          <p:cNvSpPr txBox="1">
            <a:spLocks noChangeArrowheads="1"/>
          </p:cNvSpPr>
          <p:nvPr/>
        </p:nvSpPr>
        <p:spPr bwMode="auto">
          <a:xfrm>
            <a:off x="1163638" y="6223001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Object-level grouping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7405215" y="3467116"/>
            <a:ext cx="1679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Figure-ground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1558925" y="6081713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Grauman &amp; Darrell]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6FD1413A-62F3-354A-BB84-32EF755086BE}"/>
              </a:ext>
            </a:extLst>
          </p:cNvPr>
          <p:cNvSpPr txBox="1">
            <a:spLocks/>
          </p:cNvSpPr>
          <p:nvPr/>
        </p:nvSpPr>
        <p:spPr>
          <a:xfrm>
            <a:off x="209271" y="164931"/>
            <a:ext cx="8725458" cy="6927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Examples of grouping in vision</a:t>
            </a:r>
            <a:endParaRPr lang="en-US" dirty="0"/>
          </a:p>
        </p:txBody>
      </p:sp>
      <p:pic>
        <p:nvPicPr>
          <p:cNvPr id="10" name="streamgbh">
            <a:hlinkClick r:id="" action="ppaction://media"/>
            <a:extLst>
              <a:ext uri="{FF2B5EF4-FFF2-40B4-BE49-F238E27FC236}">
                <a16:creationId xmlns:a16="http://schemas.microsoft.com/office/drawing/2014/main" id="{26FF1E1F-2359-AD45-8250-393552F6C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5104416" y="4195892"/>
            <a:ext cx="3641947" cy="1820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F6506-FDC3-3549-8EF3-5DEDD117A725}"/>
              </a:ext>
            </a:extLst>
          </p:cNvPr>
          <p:cNvSpPr txBox="1"/>
          <p:nvPr/>
        </p:nvSpPr>
        <p:spPr>
          <a:xfrm>
            <a:off x="4982416" y="6223556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Determine video regions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73DC6-8B5F-E643-A9A8-C9D6E38B7BDA}"/>
              </a:ext>
            </a:extLst>
          </p:cNvPr>
          <p:cNvSpPr txBox="1"/>
          <p:nvPr/>
        </p:nvSpPr>
        <p:spPr>
          <a:xfrm>
            <a:off x="7489149" y="6099890"/>
            <a:ext cx="1321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[Figure by </a:t>
            </a:r>
            <a:r>
              <a:rPr lang="en-US" sz="800" dirty="0" err="1"/>
              <a:t>Chenliang</a:t>
            </a:r>
            <a:r>
              <a:rPr lang="en-US" sz="800" dirty="0"/>
              <a:t> Xu]</a:t>
            </a:r>
          </a:p>
        </p:txBody>
      </p:sp>
    </p:spTree>
    <p:extLst>
      <p:ext uri="{BB962C8B-B14F-4D97-AF65-F5344CB8AC3E}">
        <p14:creationId xmlns:p14="http://schemas.microsoft.com/office/powerpoint/2010/main" val="238825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0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3" grpId="0"/>
      <p:bldP spid="77" grpId="0"/>
      <p:bldP spid="78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95338" y="0"/>
            <a:ext cx="5561013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abelim_k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7588" y="3651250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 descr="labelim_k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7588" y="182563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4133850" y="1493838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06850" y="3465513"/>
            <a:ext cx="1587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K=3</a:t>
            </a:r>
          </a:p>
        </p:txBody>
      </p:sp>
      <p:pic>
        <p:nvPicPr>
          <p:cNvPr id="60423" name="Picture 10" descr="labelim_k4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304463" y="1639888"/>
            <a:ext cx="47244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4060825" y="1931988"/>
            <a:ext cx="6572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30575" y="3246438"/>
            <a:ext cx="1460500" cy="1058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90500" y="4611687"/>
            <a:ext cx="6170613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img_as_col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double(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(:));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cluster_membs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kmeans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img_as_col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, K);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b="1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labelim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zeros(size(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for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=1:k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inds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find(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cluster_membs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==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meanval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mean(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img_as_column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inds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 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labelim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inds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 =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meanval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end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8600" y="3787914"/>
            <a:ext cx="525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quantization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of the feature space; segmentation label 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0845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681538" y="2155825"/>
            <a:ext cx="4383087" cy="4235450"/>
            <a:chOff x="4681538" y="2155825"/>
            <a:chExt cx="4383087" cy="4235450"/>
          </a:xfrm>
        </p:grpSpPr>
        <p:pic>
          <p:nvPicPr>
            <p:cNvPr id="61460" name="Picture 6" descr="panda_cub6_11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5211763" y="3222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67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R=255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G=200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B=250</a:t>
              </a:r>
            </a:p>
          </p:txBody>
        </p:sp>
        <p:sp>
          <p:nvSpPr>
            <p:cNvPr id="61468" name="TextBox 18"/>
            <p:cNvSpPr txBox="1">
              <a:spLocks noChangeArrowheads="1"/>
            </p:cNvSpPr>
            <p:nvPr/>
          </p:nvSpPr>
          <p:spPr bwMode="auto">
            <a:xfrm>
              <a:off x="8150225" y="3690938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R=245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G=220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B=248</a:t>
              </a:r>
            </a:p>
          </p:txBody>
        </p:sp>
        <p:sp>
          <p:nvSpPr>
            <p:cNvPr id="61469" name="TextBox 19"/>
            <p:cNvSpPr txBox="1">
              <a:spLocks noChangeArrowheads="1"/>
            </p:cNvSpPr>
            <p:nvPr/>
          </p:nvSpPr>
          <p:spPr bwMode="auto">
            <a:xfrm>
              <a:off x="4681538" y="5294313"/>
              <a:ext cx="914400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R=15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G=189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0" name="TextBox 20"/>
            <p:cNvSpPr txBox="1">
              <a:spLocks noChangeArrowheads="1"/>
            </p:cNvSpPr>
            <p:nvPr/>
          </p:nvSpPr>
          <p:spPr bwMode="auto">
            <a:xfrm>
              <a:off x="6361113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G=12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1" name="Double Bracket 22"/>
            <p:cNvSpPr>
              <a:spLocks noChangeArrowheads="1"/>
            </p:cNvSpPr>
            <p:nvPr/>
          </p:nvSpPr>
          <p:spPr bwMode="auto">
            <a:xfrm>
              <a:off x="4681538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2" name="Double Bracket 23"/>
            <p:cNvSpPr>
              <a:spLocks noChangeArrowheads="1"/>
            </p:cNvSpPr>
            <p:nvPr/>
          </p:nvSpPr>
          <p:spPr bwMode="auto">
            <a:xfrm>
              <a:off x="6208713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3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4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1475" name="Shape 36"/>
            <p:cNvCxnSpPr>
              <a:cxnSpLocks noChangeShapeType="1"/>
              <a:stCxn id="61469" idx="3"/>
              <a:endCxn id="15" idx="2"/>
            </p:cNvCxnSpPr>
            <p:nvPr/>
          </p:nvCxnSpPr>
          <p:spPr bwMode="auto">
            <a:xfrm flipH="1" flipV="1">
              <a:off x="5097463" y="4822825"/>
              <a:ext cx="498475" cy="931863"/>
            </a:xfrm>
            <a:prstGeom prst="curvedConnector4">
              <a:avLst>
                <a:gd name="adj1" fmla="val -45861"/>
                <a:gd name="adj2" fmla="val 7471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6" name="Shape 38"/>
            <p:cNvCxnSpPr>
              <a:cxnSpLocks noChangeShapeType="1"/>
              <a:endCxn id="14" idx="3"/>
            </p:cNvCxnSpPr>
            <p:nvPr/>
          </p:nvCxnSpPr>
          <p:spPr bwMode="auto">
            <a:xfrm rot="16200000" flipV="1">
              <a:off x="5452269" y="4163219"/>
              <a:ext cx="1420813" cy="835025"/>
            </a:xfrm>
            <a:prstGeom prst="curvedConnector2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7" name="Curved Connector 40"/>
            <p:cNvCxnSpPr>
              <a:cxnSpLocks noChangeShapeType="1"/>
              <a:stCxn id="61467" idx="1"/>
              <a:endCxn id="12" idx="3"/>
            </p:cNvCxnSpPr>
            <p:nvPr/>
          </p:nvCxnSpPr>
          <p:spPr bwMode="auto">
            <a:xfrm rot="10800000" flipV="1">
              <a:off x="6202363" y="2693988"/>
              <a:ext cx="1874837" cy="642937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8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01082" name="Oval 26"/>
          <p:cNvSpPr>
            <a:spLocks noChangeArrowheads="1"/>
          </p:cNvSpPr>
          <p:nvPr/>
        </p:nvSpPr>
        <p:spPr bwMode="auto">
          <a:xfrm>
            <a:off x="2192338" y="4429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4" name="Oval 28"/>
          <p:cNvSpPr>
            <a:spLocks noChangeArrowheads="1"/>
          </p:cNvSpPr>
          <p:nvPr/>
        </p:nvSpPr>
        <p:spPr bwMode="auto">
          <a:xfrm>
            <a:off x="25733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5" name="Oval 29"/>
          <p:cNvSpPr>
            <a:spLocks noChangeArrowheads="1"/>
          </p:cNvSpPr>
          <p:nvPr/>
        </p:nvSpPr>
        <p:spPr bwMode="auto">
          <a:xfrm>
            <a:off x="2725738" y="5191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7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8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9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0" name="Oval 34"/>
          <p:cNvSpPr>
            <a:spLocks noChangeArrowheads="1"/>
          </p:cNvSpPr>
          <p:nvPr/>
        </p:nvSpPr>
        <p:spPr bwMode="auto">
          <a:xfrm>
            <a:off x="2116138" y="39719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1" name="Oval 35"/>
          <p:cNvSpPr>
            <a:spLocks noChangeArrowheads="1"/>
          </p:cNvSpPr>
          <p:nvPr/>
        </p:nvSpPr>
        <p:spPr bwMode="auto">
          <a:xfrm>
            <a:off x="2344738" y="4962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2" name="Oval 36"/>
          <p:cNvSpPr>
            <a:spLocks noChangeArrowheads="1"/>
          </p:cNvSpPr>
          <p:nvPr/>
        </p:nvSpPr>
        <p:spPr bwMode="auto">
          <a:xfrm>
            <a:off x="2878138" y="4200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3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301094" name="Text Box 38"/>
          <p:cNvSpPr txBox="1">
            <a:spLocks noChangeArrowheads="1"/>
          </p:cNvSpPr>
          <p:nvPr/>
        </p:nvSpPr>
        <p:spPr bwMode="auto">
          <a:xfrm>
            <a:off x="3430588" y="39354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</a:t>
            </a:r>
          </a:p>
        </p:txBody>
      </p:sp>
      <p:sp>
        <p:nvSpPr>
          <p:cNvPr id="301095" name="Text Box 39"/>
          <p:cNvSpPr txBox="1">
            <a:spLocks noChangeArrowheads="1"/>
          </p:cNvSpPr>
          <p:nvPr/>
        </p:nvSpPr>
        <p:spPr bwMode="auto">
          <a:xfrm>
            <a:off x="1963738" y="3514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color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9113" y="631348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color value (3-d)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64373" y="656917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418460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2" grpId="0" animBg="1"/>
      <p:bldP spid="301084" grpId="0" animBg="1"/>
      <p:bldP spid="301085" grpId="0" animBg="1"/>
      <p:bldP spid="301086" grpId="0" animBg="1"/>
      <p:bldP spid="301087" grpId="0" animBg="1"/>
      <p:bldP spid="301088" grpId="0" animBg="1"/>
      <p:bldP spid="301089" grpId="0" animBg="1"/>
      <p:bldP spid="301090" grpId="0" animBg="1"/>
      <p:bldP spid="301091" grpId="0" animBg="1"/>
      <p:bldP spid="301092" grpId="0" animBg="1"/>
      <p:bldP spid="301093" grpId="0"/>
      <p:bldP spid="301094" grpId="0"/>
      <p:bldP spid="301095" grpId="0"/>
      <p:bldP spid="44" grpId="0"/>
      <p:bldP spid="5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645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735263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2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4519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09575" y="4560888"/>
            <a:ext cx="48561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Clusters based on intensity similarity don’t have to be spatially coherent.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573212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91281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5541" name="Line 31"/>
          <p:cNvSpPr>
            <a:spLocks noChangeShapeType="1"/>
          </p:cNvSpPr>
          <p:nvPr/>
        </p:nvSpPr>
        <p:spPr bwMode="auto">
          <a:xfrm flipV="1">
            <a:off x="1468438" y="35099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2" name="Line 32"/>
          <p:cNvSpPr>
            <a:spLocks noChangeShapeType="1"/>
          </p:cNvSpPr>
          <p:nvPr/>
        </p:nvSpPr>
        <p:spPr bwMode="auto">
          <a:xfrm flipV="1">
            <a:off x="1468438" y="4043363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3" name="Line 33"/>
          <p:cNvSpPr>
            <a:spLocks noChangeShapeType="1"/>
          </p:cNvSpPr>
          <p:nvPr/>
        </p:nvSpPr>
        <p:spPr bwMode="auto">
          <a:xfrm>
            <a:off x="1484313" y="5338763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4" name="Text Box 37"/>
          <p:cNvSpPr txBox="1">
            <a:spLocks noChangeArrowheads="1"/>
          </p:cNvSpPr>
          <p:nvPr/>
        </p:nvSpPr>
        <p:spPr bwMode="auto">
          <a:xfrm>
            <a:off x="3257550" y="5468938"/>
            <a:ext cx="533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5" name="TextBox 43"/>
          <p:cNvSpPr txBox="1">
            <a:spLocks noChangeArrowheads="1"/>
          </p:cNvSpPr>
          <p:nvPr/>
        </p:nvSpPr>
        <p:spPr bwMode="auto">
          <a:xfrm>
            <a:off x="482600" y="2333625"/>
            <a:ext cx="41989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intensity+position 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5546" name="Text Box 37"/>
          <p:cNvSpPr txBox="1">
            <a:spLocks noChangeArrowheads="1"/>
          </p:cNvSpPr>
          <p:nvPr/>
        </p:nvSpPr>
        <p:spPr bwMode="auto">
          <a:xfrm>
            <a:off x="2928938" y="3935413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7" name="Text Box 37"/>
          <p:cNvSpPr txBox="1">
            <a:spLocks noChangeArrowheads="1"/>
          </p:cNvSpPr>
          <p:nvPr/>
        </p:nvSpPr>
        <p:spPr bwMode="auto">
          <a:xfrm>
            <a:off x="1520825" y="3384550"/>
            <a:ext cx="10588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2262188" y="49212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Oval 30"/>
          <p:cNvSpPr>
            <a:spLocks noChangeArrowheads="1"/>
          </p:cNvSpPr>
          <p:nvPr/>
        </p:nvSpPr>
        <p:spPr bwMode="auto">
          <a:xfrm>
            <a:off x="2400300" y="4976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2339975" y="4779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2411413" y="4932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Oval 30"/>
          <p:cNvSpPr>
            <a:spLocks noChangeArrowheads="1"/>
          </p:cNvSpPr>
          <p:nvPr/>
        </p:nvSpPr>
        <p:spPr bwMode="auto">
          <a:xfrm>
            <a:off x="2478088" y="4835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Oval 30"/>
          <p:cNvSpPr>
            <a:spLocks noChangeArrowheads="1"/>
          </p:cNvSpPr>
          <p:nvPr/>
        </p:nvSpPr>
        <p:spPr bwMode="auto">
          <a:xfrm>
            <a:off x="2557463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Oval 30"/>
          <p:cNvSpPr>
            <a:spLocks noChangeArrowheads="1"/>
          </p:cNvSpPr>
          <p:nvPr/>
        </p:nvSpPr>
        <p:spPr bwMode="auto">
          <a:xfrm>
            <a:off x="2960688" y="50768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3032125" y="52292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" name="Oval 30"/>
          <p:cNvSpPr>
            <a:spLocks noChangeArrowheads="1"/>
          </p:cNvSpPr>
          <p:nvPr/>
        </p:nvSpPr>
        <p:spPr bwMode="auto">
          <a:xfrm>
            <a:off x="3098800" y="51323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" name="Oval 30"/>
          <p:cNvSpPr>
            <a:spLocks noChangeArrowheads="1"/>
          </p:cNvSpPr>
          <p:nvPr/>
        </p:nvSpPr>
        <p:spPr bwMode="auto">
          <a:xfrm>
            <a:off x="3178175" y="52847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164388" y="4560888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470650" y="4159250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229225" y="5380038"/>
            <a:ext cx="3716338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Both regions are black, but if we also include </a:t>
            </a: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position (x,y),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then we could group the two into distinct segments; way to encode both similarity &amp; proximity.</a:t>
            </a:r>
            <a:endParaRPr lang="en-US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13700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6" grpId="0" animBg="1"/>
      <p:bldP spid="37" grpId="0" animBg="1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as clustering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944541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Color, brightness, position alone are not enough to distinguish all regions…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979" y="2114532"/>
            <a:ext cx="3927811" cy="281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9435" y="2114533"/>
            <a:ext cx="2409858" cy="27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5345" y="2114532"/>
            <a:ext cx="1862163" cy="279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993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2468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69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0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1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24</a:t>
            </a:r>
          </a:p>
        </p:txBody>
      </p:sp>
      <p:sp>
        <p:nvSpPr>
          <p:cNvPr id="62472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texture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2474" name="Text Box 37"/>
          <p:cNvSpPr txBox="1">
            <a:spLocks noChangeArrowheads="1"/>
          </p:cNvSpPr>
          <p:nvPr/>
        </p:nvSpPr>
        <p:spPr bwMode="auto">
          <a:xfrm>
            <a:off x="3440113" y="394017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62475" name="TextBox 41"/>
          <p:cNvSpPr txBox="1">
            <a:spLocks noChangeArrowheads="1"/>
          </p:cNvSpPr>
          <p:nvPr/>
        </p:nvSpPr>
        <p:spPr bwMode="auto">
          <a:xfrm>
            <a:off x="519113" y="6313488"/>
            <a:ext cx="8069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filter bank responses (e.g., 24-d) </a:t>
            </a:r>
          </a:p>
        </p:txBody>
      </p:sp>
      <p:sp>
        <p:nvSpPr>
          <p:cNvPr id="62476" name="Text Box 37"/>
          <p:cNvSpPr txBox="1">
            <a:spLocks noChangeArrowheads="1"/>
          </p:cNvSpPr>
          <p:nvPr/>
        </p:nvSpPr>
        <p:spPr bwMode="auto">
          <a:xfrm>
            <a:off x="2016125" y="34655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pic>
        <p:nvPicPr>
          <p:cNvPr id="62477" name="Content Placeholder 3" descr="lmfilters.jpg"/>
          <p:cNvPicPr>
            <a:picLocks noChangeAspect="1"/>
          </p:cNvPicPr>
          <p:nvPr/>
        </p:nvPicPr>
        <p:blipFill>
          <a:blip r:embed="rId3"/>
          <a:srcRect t="1579" r="50301"/>
          <a:stretch>
            <a:fillRect/>
          </a:stretch>
        </p:blipFill>
        <p:spPr bwMode="auto">
          <a:xfrm>
            <a:off x="7748588" y="3355975"/>
            <a:ext cx="1362075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8" name="TextBox 46"/>
          <p:cNvSpPr txBox="1">
            <a:spLocks noChangeArrowheads="1"/>
          </p:cNvSpPr>
          <p:nvPr/>
        </p:nvSpPr>
        <p:spPr bwMode="auto">
          <a:xfrm rot="5400000">
            <a:off x="2835275" y="4824413"/>
            <a:ext cx="612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62479" name="TextBox 48"/>
          <p:cNvSpPr txBox="1">
            <a:spLocks noChangeArrowheads="1"/>
          </p:cNvSpPr>
          <p:nvPr/>
        </p:nvSpPr>
        <p:spPr bwMode="auto">
          <a:xfrm>
            <a:off x="7923213" y="4268788"/>
            <a:ext cx="1066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Filter bank of 24 filters</a:t>
            </a:r>
          </a:p>
        </p:txBody>
      </p:sp>
      <p:sp>
        <p:nvSpPr>
          <p:cNvPr id="62480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1" name="Oval 30"/>
          <p:cNvSpPr>
            <a:spLocks noChangeArrowheads="1"/>
          </p:cNvSpPr>
          <p:nvPr/>
        </p:nvSpPr>
        <p:spPr bwMode="auto">
          <a:xfrm>
            <a:off x="3330575" y="465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2" name="Oval 30"/>
          <p:cNvSpPr>
            <a:spLocks noChangeArrowheads="1"/>
          </p:cNvSpPr>
          <p:nvPr/>
        </p:nvSpPr>
        <p:spPr bwMode="auto">
          <a:xfrm>
            <a:off x="3397250" y="45608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3" name="Oval 30"/>
          <p:cNvSpPr>
            <a:spLocks noChangeArrowheads="1"/>
          </p:cNvSpPr>
          <p:nvPr/>
        </p:nvSpPr>
        <p:spPr bwMode="auto">
          <a:xfrm>
            <a:off x="2600325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4" name="Oval 30"/>
          <p:cNvSpPr>
            <a:spLocks noChangeArrowheads="1"/>
          </p:cNvSpPr>
          <p:nvPr/>
        </p:nvSpPr>
        <p:spPr bwMode="auto">
          <a:xfrm>
            <a:off x="2047875" y="4597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5" name="Oval 30"/>
          <p:cNvSpPr>
            <a:spLocks noChangeArrowheads="1"/>
          </p:cNvSpPr>
          <p:nvPr/>
        </p:nvSpPr>
        <p:spPr bwMode="auto">
          <a:xfrm>
            <a:off x="2119313" y="4749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6" name="Oval 30"/>
          <p:cNvSpPr>
            <a:spLocks noChangeArrowheads="1"/>
          </p:cNvSpPr>
          <p:nvPr/>
        </p:nvSpPr>
        <p:spPr bwMode="auto">
          <a:xfrm>
            <a:off x="2185988" y="4652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7" name="Oval 30"/>
          <p:cNvSpPr>
            <a:spLocks noChangeArrowheads="1"/>
          </p:cNvSpPr>
          <p:nvPr/>
        </p:nvSpPr>
        <p:spPr bwMode="auto">
          <a:xfrm>
            <a:off x="2265363" y="4805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8" name="Oval 30"/>
          <p:cNvSpPr>
            <a:spLocks noChangeArrowheads="1"/>
          </p:cNvSpPr>
          <p:nvPr/>
        </p:nvSpPr>
        <p:spPr bwMode="auto">
          <a:xfrm>
            <a:off x="2125663" y="44561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9" name="Oval 30"/>
          <p:cNvSpPr>
            <a:spLocks noChangeArrowheads="1"/>
          </p:cNvSpPr>
          <p:nvPr/>
        </p:nvSpPr>
        <p:spPr bwMode="auto">
          <a:xfrm>
            <a:off x="2197100" y="46085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0" name="Oval 30"/>
          <p:cNvSpPr>
            <a:spLocks noChangeArrowheads="1"/>
          </p:cNvSpPr>
          <p:nvPr/>
        </p:nvSpPr>
        <p:spPr bwMode="auto">
          <a:xfrm>
            <a:off x="2263775" y="4511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1" name="Oval 30"/>
          <p:cNvSpPr>
            <a:spLocks noChangeArrowheads="1"/>
          </p:cNvSpPr>
          <p:nvPr/>
        </p:nvSpPr>
        <p:spPr bwMode="auto">
          <a:xfrm>
            <a:off x="2343150" y="4664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2" name="Oval 30"/>
          <p:cNvSpPr>
            <a:spLocks noChangeArrowheads="1"/>
          </p:cNvSpPr>
          <p:nvPr/>
        </p:nvSpPr>
        <p:spPr bwMode="auto">
          <a:xfrm>
            <a:off x="2595563" y="39401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3" name="Oval 30"/>
          <p:cNvSpPr>
            <a:spLocks noChangeArrowheads="1"/>
          </p:cNvSpPr>
          <p:nvPr/>
        </p:nvSpPr>
        <p:spPr bwMode="auto">
          <a:xfrm>
            <a:off x="2667000" y="40925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4" name="Oval 30"/>
          <p:cNvSpPr>
            <a:spLocks noChangeArrowheads="1"/>
          </p:cNvSpPr>
          <p:nvPr/>
        </p:nvSpPr>
        <p:spPr bwMode="auto">
          <a:xfrm>
            <a:off x="2733675" y="3995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5" name="Oval 30"/>
          <p:cNvSpPr>
            <a:spLocks noChangeArrowheads="1"/>
          </p:cNvSpPr>
          <p:nvPr/>
        </p:nvSpPr>
        <p:spPr bwMode="auto">
          <a:xfrm>
            <a:off x="2813050" y="41481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6" name="Oval 30"/>
          <p:cNvSpPr>
            <a:spLocks noChangeArrowheads="1"/>
          </p:cNvSpPr>
          <p:nvPr/>
        </p:nvSpPr>
        <p:spPr bwMode="auto">
          <a:xfrm>
            <a:off x="26733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7" name="Oval 30"/>
          <p:cNvSpPr>
            <a:spLocks noChangeArrowheads="1"/>
          </p:cNvSpPr>
          <p:nvPr/>
        </p:nvSpPr>
        <p:spPr bwMode="auto">
          <a:xfrm>
            <a:off x="2600325" y="52117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8" name="Oval 30"/>
          <p:cNvSpPr>
            <a:spLocks noChangeArrowheads="1"/>
          </p:cNvSpPr>
          <p:nvPr/>
        </p:nvSpPr>
        <p:spPr bwMode="auto">
          <a:xfrm>
            <a:off x="23812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9" name="Oval 30"/>
          <p:cNvSpPr>
            <a:spLocks noChangeArrowheads="1"/>
          </p:cNvSpPr>
          <p:nvPr/>
        </p:nvSpPr>
        <p:spPr bwMode="auto">
          <a:xfrm>
            <a:off x="2454275" y="5400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24384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731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1700" y="1484784"/>
            <a:ext cx="5347253" cy="401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295636" y="1534174"/>
            <a:ext cx="1692188" cy="814705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21134"/>
            <a:ext cx="25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577349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Recall: K-means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chemeClr val="accent2"/>
                </a:solidFill>
              </a:rPr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chemeClr val="accent6"/>
                </a:solidFill>
              </a:rPr>
              <a:t>Detects spherical clusters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9273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SegmentationExampl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216150"/>
            <a:ext cx="7705725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936625" y="5348288"/>
            <a:ext cx="7162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  <a:hlinkClick r:id="rId4"/>
              </a:rPr>
              <a:t>http://www.caip.rutgers.edu/~comanici/MSPAMI/msPamiResults.html</a:t>
            </a: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 and segmentation</a:t>
            </a:r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An advanced and versatile technique for clustering-based segmentation</a:t>
            </a:r>
          </a:p>
        </p:txBody>
      </p:sp>
      <p:sp>
        <p:nvSpPr>
          <p:cNvPr id="21510" name="Rectangle 8"/>
          <p:cNvSpPr>
            <a:spLocks noChangeArrowheads="1"/>
          </p:cNvSpPr>
          <p:nvPr/>
        </p:nvSpPr>
        <p:spPr bwMode="auto">
          <a:xfrm>
            <a:off x="76200" y="608012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D. Comaniciu and P. Meer, </a:t>
            </a:r>
            <a:r>
              <a:rPr lang="en-US" sz="2000">
                <a:solidFill>
                  <a:srgbClr val="000000"/>
                </a:solidFill>
                <a:cs typeface="Arial" charset="0"/>
                <a:hlinkClick r:id="rId5"/>
              </a:rPr>
              <a:t>Mean Shift: A Robust Approach toward Feature Space Analysis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, PAMI 2002. </a:t>
            </a:r>
          </a:p>
        </p:txBody>
      </p:sp>
    </p:spTree>
    <p:extLst>
      <p:ext uri="{BB962C8B-B14F-4D97-AF65-F5344CB8AC3E}">
        <p14:creationId xmlns:p14="http://schemas.microsoft.com/office/powerpoint/2010/main" val="3675726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4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5257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dirty="0"/>
              <a:t>The mean shift algorithm seeks </a:t>
            </a:r>
            <a:r>
              <a:rPr lang="en-US" i="1" dirty="0"/>
              <a:t>modes</a:t>
            </a:r>
            <a:r>
              <a:rPr lang="en-US" dirty="0"/>
              <a:t> or </a:t>
            </a:r>
            <a:r>
              <a:rPr lang="en-US" u="sng" dirty="0"/>
              <a:t>local</a:t>
            </a:r>
            <a:r>
              <a:rPr lang="en-US" dirty="0"/>
              <a:t> </a:t>
            </a:r>
            <a:r>
              <a:rPr lang="en-US" u="sng" dirty="0"/>
              <a:t>maxima of density </a:t>
            </a:r>
            <a:r>
              <a:rPr lang="en-US" dirty="0"/>
              <a:t>in the feature space</a:t>
            </a:r>
          </a:p>
        </p:txBody>
      </p:sp>
      <p:sp>
        <p:nvSpPr>
          <p:cNvPr id="2253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algorithm</a:t>
            </a:r>
          </a:p>
        </p:txBody>
      </p:sp>
      <p:pic>
        <p:nvPicPr>
          <p:cNvPr id="2253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59"/>
          <a:stretch>
            <a:fillRect/>
          </a:stretch>
        </p:blipFill>
        <p:spPr bwMode="auto">
          <a:xfrm>
            <a:off x="76200" y="2954338"/>
            <a:ext cx="8912225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1592263" y="2438400"/>
            <a:ext cx="1074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image</a:t>
            </a:r>
          </a:p>
        </p:txBody>
      </p:sp>
      <p:sp>
        <p:nvSpPr>
          <p:cNvPr id="22534" name="TextBox 7"/>
          <p:cNvSpPr txBox="1">
            <a:spLocks noChangeArrowheads="1"/>
          </p:cNvSpPr>
          <p:nvPr/>
        </p:nvSpPr>
        <p:spPr bwMode="auto">
          <a:xfrm>
            <a:off x="5203825" y="2133600"/>
            <a:ext cx="31781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Feature space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(L*u*v* color values)</a:t>
            </a:r>
          </a:p>
        </p:txBody>
      </p:sp>
    </p:spTree>
    <p:extLst>
      <p:ext uri="{BB962C8B-B14F-4D97-AF65-F5344CB8AC3E}">
        <p14:creationId xmlns:p14="http://schemas.microsoft.com/office/powerpoint/2010/main" val="40422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944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B80C-7698-4549-BD4F-A2F9201C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DD52C-BD4E-5E47-9B2D-0B98E11E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lvl="1"/>
            <a:r>
              <a:rPr lang="en-US" sz="2400" dirty="0"/>
              <a:t>Gather features that belong together</a:t>
            </a:r>
          </a:p>
          <a:p>
            <a:pPr lvl="1"/>
            <a:r>
              <a:rPr lang="en-US" sz="2400" dirty="0"/>
              <a:t>Obtain an intermediate representation that compactly describes key image or video parts</a:t>
            </a:r>
          </a:p>
          <a:p>
            <a:endParaRPr lang="en-US" sz="800" dirty="0"/>
          </a:p>
          <a:p>
            <a:r>
              <a:rPr lang="en-US" sz="2800" dirty="0"/>
              <a:t>Top down vs. bottom up </a:t>
            </a:r>
            <a:r>
              <a:rPr lang="en-US" sz="2800" dirty="0">
                <a:solidFill>
                  <a:schemeClr val="accent6"/>
                </a:solidFill>
              </a:rPr>
              <a:t>segmentation</a:t>
            </a:r>
          </a:p>
          <a:p>
            <a:pPr lvl="1"/>
            <a:r>
              <a:rPr lang="en-US" sz="2400" dirty="0"/>
              <a:t>Top down: pixels belong together because they are from the same object</a:t>
            </a:r>
          </a:p>
          <a:p>
            <a:pPr lvl="1"/>
            <a:r>
              <a:rPr lang="en-US" sz="2400" dirty="0"/>
              <a:t>Bottom up: pixels belong together because they look similar</a:t>
            </a:r>
          </a:p>
          <a:p>
            <a:pPr lvl="1"/>
            <a:endParaRPr lang="en-US" sz="800" dirty="0"/>
          </a:p>
          <a:p>
            <a:r>
              <a:rPr lang="en-US" sz="2800" dirty="0"/>
              <a:t>Hard to measure success</a:t>
            </a:r>
          </a:p>
          <a:p>
            <a:pPr lvl="1"/>
            <a:r>
              <a:rPr lang="en-US" sz="2400" dirty="0"/>
              <a:t>What is interesting depends on the app.</a:t>
            </a:r>
          </a:p>
        </p:txBody>
      </p:sp>
    </p:spTree>
    <p:extLst>
      <p:ext uri="{BB962C8B-B14F-4D97-AF65-F5344CB8AC3E}">
        <p14:creationId xmlns:p14="http://schemas.microsoft.com/office/powerpoint/2010/main" val="2873633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366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366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366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365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55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3656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40225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468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468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468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467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467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467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467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24675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4676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742394951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5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6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7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6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7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8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9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0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1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2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3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4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5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6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7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8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9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0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1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2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3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4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5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6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7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8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9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0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1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2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3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4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5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6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7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8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9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0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1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2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3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4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5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6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7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8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9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0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1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2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3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4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5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6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7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8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9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0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1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2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3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4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5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6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7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8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9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0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1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2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3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4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5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6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7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8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9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0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1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2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3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5694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570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570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570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5695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5696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5697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570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70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5701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1096936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8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9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0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3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4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5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6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8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9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0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1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2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3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6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7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8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9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0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1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2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3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4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5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6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7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8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9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0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1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2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3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4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5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6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7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8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9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0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1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2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3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4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5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6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7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8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9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0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1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2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3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4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5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6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7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8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9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0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1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2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3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4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5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6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7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8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9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0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1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2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3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4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5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6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7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8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9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0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1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2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3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4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5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6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7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6728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6729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6730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1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2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6719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6720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6721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6725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6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7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672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6724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317157440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1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2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3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4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5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6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7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8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6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7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8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9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0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2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3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4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5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6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7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8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9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0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1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2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3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4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5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6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7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8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9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0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1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2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3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4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5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6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7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8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9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0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1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2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3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4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5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6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7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8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9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0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1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2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3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4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5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6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7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8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9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0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1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2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3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4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5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6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7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8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9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0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1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2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3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4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5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6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7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8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9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0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1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774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775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775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775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7743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7744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7745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775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8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7749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760971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8776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8777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8778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79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80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8767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8768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8769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8773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4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5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8771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8772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334652084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69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9790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2979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980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980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9791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9792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9796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7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8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9794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9795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002490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/>
              <a:t>Attraction basin: the region for which all trajectories lead to the same mode</a:t>
            </a:r>
          </a:p>
        </p:txBody>
      </p:sp>
      <p:grpSp>
        <p:nvGrpSpPr>
          <p:cNvPr id="30723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30726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30747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8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727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30745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6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728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29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0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1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2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3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4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5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6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7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8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9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0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1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2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3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4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0724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30725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1113152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763000" cy="2590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sz="2400"/>
              <a:t>Find features (color, gradients, texture, etc)</a:t>
            </a:r>
          </a:p>
          <a:p>
            <a:pPr marL="533400" indent="-533400">
              <a:buFontTx/>
              <a:buChar char="•"/>
            </a:pPr>
            <a:r>
              <a:rPr lang="en-US" sz="2400"/>
              <a:t>Initialize windows at individual feature points</a:t>
            </a:r>
          </a:p>
          <a:p>
            <a:pPr marL="533400" indent="-533400">
              <a:buFontTx/>
              <a:buChar char="•"/>
            </a:pPr>
            <a:r>
              <a:rPr lang="en-US" sz="2400"/>
              <a:t>Perform mean shift for each window until convergence</a:t>
            </a:r>
          </a:p>
          <a:p>
            <a:pPr marL="533400" indent="-533400">
              <a:buFontTx/>
              <a:buChar char="•"/>
            </a:pPr>
            <a:r>
              <a:rPr lang="en-US" sz="2400"/>
              <a:t>Merge windows that end up near the same “peak” or mode</a:t>
            </a:r>
          </a:p>
          <a:p>
            <a:pPr marL="533400" indent="-533400">
              <a:buFontTx/>
              <a:buChar char="•"/>
            </a:pPr>
            <a:endParaRPr lang="en-US" sz="2400"/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clustering/segmentation</a:t>
            </a:r>
          </a:p>
        </p:txBody>
      </p:sp>
      <p:pic>
        <p:nvPicPr>
          <p:cNvPr id="3174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8"/>
          <a:stretch>
            <a:fillRect/>
          </a:stretch>
        </p:blipFill>
        <p:spPr bwMode="auto">
          <a:xfrm>
            <a:off x="4054475" y="2660650"/>
            <a:ext cx="49371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194050"/>
            <a:ext cx="3876675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641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7528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779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30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752850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914400" y="63246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327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segmentation results</a:t>
            </a:r>
          </a:p>
        </p:txBody>
      </p:sp>
    </p:spTree>
    <p:extLst>
      <p:ext uri="{BB962C8B-B14F-4D97-AF65-F5344CB8AC3E}">
        <p14:creationId xmlns:p14="http://schemas.microsoft.com/office/powerpoint/2010/main" val="382432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 l="11868" t="41953" r="11375" b="30560"/>
          <a:stretch>
            <a:fillRect/>
          </a:stretch>
        </p:blipFill>
        <p:spPr bwMode="auto">
          <a:xfrm>
            <a:off x="811213" y="1347788"/>
            <a:ext cx="7391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004635" y="4725144"/>
            <a:ext cx="5004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What are meta-cues for grouping?</a:t>
            </a:r>
          </a:p>
        </p:txBody>
      </p:sp>
    </p:spTree>
    <p:extLst>
      <p:ext uri="{BB962C8B-B14F-4D97-AF65-F5344CB8AC3E}">
        <p14:creationId xmlns:p14="http://schemas.microsoft.com/office/powerpoint/2010/main" val="431656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755576" y="80628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/>
              <a:t>Mean shift segmentation results</a:t>
            </a:r>
          </a:p>
        </p:txBody>
      </p:sp>
    </p:spTree>
    <p:extLst>
      <p:ext uri="{BB962C8B-B14F-4D97-AF65-F5344CB8AC3E}">
        <p14:creationId xmlns:p14="http://schemas.microsoft.com/office/powerpoint/2010/main" val="2421481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90600"/>
            <a:ext cx="5508625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86200"/>
            <a:ext cx="5562600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 bwMode="auto">
          <a:xfrm>
            <a:off x="719572" y="80628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/>
              <a:t>Mean shift segmentation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86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Mean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pPr eaLnBrk="1" hangingPunct="1"/>
            <a:r>
              <a:rPr lang="en-US" u="sng" dirty="0"/>
              <a:t>Pros</a:t>
            </a:r>
            <a:r>
              <a:rPr lang="en-US" dirty="0"/>
              <a:t>:</a:t>
            </a:r>
          </a:p>
          <a:p>
            <a:pPr lvl="1" eaLnBrk="1" hangingPunct="1"/>
            <a:r>
              <a:rPr lang="en-US" sz="2400" dirty="0"/>
              <a:t>Does not assume shape on clusters</a:t>
            </a:r>
          </a:p>
          <a:p>
            <a:pPr lvl="1" eaLnBrk="1" hangingPunct="1"/>
            <a:r>
              <a:rPr lang="en-US" sz="2400" dirty="0"/>
              <a:t>One parameter choice (window size, aka “bandwidth”)</a:t>
            </a:r>
          </a:p>
          <a:p>
            <a:pPr lvl="1" eaLnBrk="1" hangingPunct="1"/>
            <a:r>
              <a:rPr lang="en-US" sz="2400" dirty="0"/>
              <a:t>Generic technique</a:t>
            </a:r>
          </a:p>
          <a:p>
            <a:pPr lvl="1" eaLnBrk="1" hangingPunct="1"/>
            <a:r>
              <a:rPr lang="en-US" sz="2400" dirty="0"/>
              <a:t>Find multiple modes</a:t>
            </a:r>
          </a:p>
          <a:p>
            <a:pPr eaLnBrk="1" hangingPunct="1"/>
            <a:r>
              <a:rPr lang="en-US" u="sng" dirty="0"/>
              <a:t>Cons</a:t>
            </a:r>
            <a:r>
              <a:rPr lang="en-US" dirty="0"/>
              <a:t>:</a:t>
            </a:r>
          </a:p>
          <a:p>
            <a:pPr lvl="1" eaLnBrk="1" hangingPunct="1"/>
            <a:r>
              <a:rPr lang="en-US" sz="2400" dirty="0"/>
              <a:t>Selection of window size</a:t>
            </a:r>
          </a:p>
          <a:p>
            <a:pPr lvl="1" eaLnBrk="1" hangingPunct="1"/>
            <a:r>
              <a:rPr lang="en-US" sz="2400" dirty="0"/>
              <a:t>Does not scale well with dimension of feature space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7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2404-F3FE-5743-9F85-FF4C1C0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CB66-EA5C-9A43-8DD1-926C2690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are grouping problems in vision?</a:t>
            </a:r>
          </a:p>
          <a:p>
            <a:pPr lvl="1"/>
            <a:endParaRPr lang="en-US" sz="2400" dirty="0"/>
          </a:p>
          <a:p>
            <a:r>
              <a:rPr lang="en-US" sz="2800" dirty="0"/>
              <a:t>Inspiration from human perception</a:t>
            </a:r>
          </a:p>
          <a:p>
            <a:pPr lvl="1"/>
            <a:r>
              <a:rPr lang="en-US" sz="2400" dirty="0"/>
              <a:t>Gestalt properties</a:t>
            </a:r>
          </a:p>
          <a:p>
            <a:pPr lvl="1"/>
            <a:endParaRPr lang="en-US" sz="2400" dirty="0"/>
          </a:p>
          <a:p>
            <a:r>
              <a:rPr lang="en-US" sz="2800" dirty="0"/>
              <a:t>Bottom-up segmentation via clustering</a:t>
            </a:r>
          </a:p>
          <a:p>
            <a:pPr lvl="1"/>
            <a:r>
              <a:rPr lang="en-US" dirty="0"/>
              <a:t>Mode finding and mean shift: k-means, SLIC, mean-shift</a:t>
            </a:r>
          </a:p>
          <a:p>
            <a:pPr lvl="1"/>
            <a:r>
              <a:rPr lang="en-US" dirty="0"/>
              <a:t>Graph-based: minimum spanning forest, normalized cuts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Differentiable segmentation </a:t>
            </a:r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88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FE31-BE7D-5144-BA44-3101721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Superpixel Sampling Network (SSN)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6B393-C4B5-9B47-872A-E33473AA6A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Revisit SLIC</a:t>
                </a:r>
              </a:p>
              <a:p>
                <a:pPr lvl="1"/>
                <a:r>
                  <a:rPr lang="en-US" dirty="0"/>
                  <a:t>K-means clustering on pixels</a:t>
                </a:r>
              </a:p>
              <a:p>
                <a:pPr lvl="2"/>
                <a:r>
                  <a:rPr lang="en-US" dirty="0"/>
                  <a:t>For each iteration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  <a:endParaRPr lang="en-US" dirty="0"/>
              </a:p>
              <a:p>
                <a:pPr lvl="3"/>
                <a:r>
                  <a:rPr lang="en-US" dirty="0"/>
                  <a:t>Pixel-</a:t>
                </a:r>
                <a:r>
                  <a:rPr lang="en-US" dirty="0" err="1"/>
                  <a:t>Superpixel</a:t>
                </a:r>
                <a:r>
                  <a:rPr lang="en-US" dirty="0"/>
                  <a:t> association</a:t>
                </a:r>
                <a:r>
                  <a:rPr lang="en-US" altLang="zh-CN" dirty="0"/>
                  <a:t>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func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∈{0,…,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−1}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3"/>
                <a:r>
                  <a:rPr lang="en-US" altLang="zh-CN" dirty="0"/>
                  <a:t>Superpixel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center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update: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denotes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 number of pixels in the superpixel cluster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.</a:t>
                </a:r>
                <a:endParaRPr lang="en-US" dirty="0"/>
              </a:p>
              <a:p>
                <a:r>
                  <a:rPr lang="en-US" dirty="0"/>
                  <a:t>Why SLIC is not differentiable?</a:t>
                </a:r>
              </a:p>
              <a:p>
                <a:pPr lvl="1"/>
                <a:r>
                  <a:rPr lang="en-US" altLang="zh-CN" dirty="0"/>
                  <a:t>Because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Pixel-</a:t>
                </a:r>
                <a:r>
                  <a:rPr lang="en-US" altLang="zh-CN" dirty="0" err="1"/>
                  <a:t>Superpixel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association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non-differentiable nearest neighbor operation.</a:t>
                </a:r>
              </a:p>
              <a:p>
                <a:r>
                  <a:rPr lang="en-US" altLang="zh-CN" dirty="0"/>
                  <a:t>How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make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differentiable?</a:t>
                </a:r>
              </a:p>
              <a:p>
                <a:pPr lvl="1"/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soft-assignment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dirty="0"/>
                  <a:t> 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replace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6B393-C4B5-9B47-872A-E33473AA6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6"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48C0C-C8BB-084D-A309-FDDD57E0A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222" y="6256817"/>
            <a:ext cx="4227556" cy="272708"/>
          </a:xfrm>
        </p:spPr>
        <p:txBody>
          <a:bodyPr/>
          <a:lstStyle/>
          <a:p>
            <a:r>
              <a:rPr lang="en-US" dirty="0"/>
              <a:t>V. </a:t>
            </a:r>
            <a:r>
              <a:rPr lang="en-US" dirty="0" err="1"/>
              <a:t>Jampani</a:t>
            </a:r>
            <a:r>
              <a:rPr lang="en-US" dirty="0"/>
              <a:t>, D. Sun, M.-Y. Liu, M.-H. Yang, and J. Kautz, “Superpixel sampling networks,” in ECCV, 2018</a:t>
            </a:r>
          </a:p>
        </p:txBody>
      </p:sp>
    </p:spTree>
    <p:extLst>
      <p:ext uri="{BB962C8B-B14F-4D97-AF65-F5344CB8AC3E}">
        <p14:creationId xmlns:p14="http://schemas.microsoft.com/office/powerpoint/2010/main" val="3721204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26E9-57BD-4743-B5E0-816E21FF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Superpixel Sampling Network (SSN) (cont’d)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3FB5E-1830-9842-A1EC-EA28CAC86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1505222"/>
            <a:ext cx="8724900" cy="4376194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32D7959-5127-3B4C-9E08-B03B3178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222" y="6256817"/>
            <a:ext cx="4227556" cy="272708"/>
          </a:xfrm>
        </p:spPr>
        <p:txBody>
          <a:bodyPr/>
          <a:lstStyle/>
          <a:p>
            <a:r>
              <a:rPr lang="en-US" dirty="0"/>
              <a:t>V. </a:t>
            </a:r>
            <a:r>
              <a:rPr lang="en-US" dirty="0" err="1"/>
              <a:t>Jampani</a:t>
            </a:r>
            <a:r>
              <a:rPr lang="en-US" dirty="0"/>
              <a:t>, D. Sun, M.-Y. Liu, M.-H. Yang, and J. Kautz, “Superpixel sampling networks,” in ECCV,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7EE7-C06F-4442-A8F6-EE1A35BAA2D4}"/>
              </a:ext>
            </a:extLst>
          </p:cNvPr>
          <p:cNvSpPr txBox="1"/>
          <p:nvPr/>
        </p:nvSpPr>
        <p:spPr>
          <a:xfrm>
            <a:off x="209271" y="1057523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SSN Algorithm</a:t>
            </a:r>
          </a:p>
        </p:txBody>
      </p:sp>
    </p:spTree>
    <p:extLst>
      <p:ext uri="{BB962C8B-B14F-4D97-AF65-F5344CB8AC3E}">
        <p14:creationId xmlns:p14="http://schemas.microsoft.com/office/powerpoint/2010/main" val="4195160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B1E1-3E55-2D4B-A289-16BCFA45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Superpixel Sampling Network (SSN)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0368B-89C1-224E-9254-5F53A3F22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to train the network without superpixel ground-truth?</a:t>
                </a:r>
              </a:p>
              <a:p>
                <a:endParaRPr lang="en-US" dirty="0"/>
              </a:p>
              <a:p>
                <a:r>
                  <a:rPr lang="en-US" dirty="0"/>
                  <a:t>Learning Task-Specific </a:t>
                </a:r>
                <a:r>
                  <a:rPr lang="en-US" dirty="0" err="1"/>
                  <a:t>Superpixels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Task-specific reconstruction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𝑟𝑒𝑐𝑜𝑛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denotes pixel properties (semantic label, optical flow map). 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̆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̆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“mapping the pixel properties onto </a:t>
                </a:r>
                <a:r>
                  <a:rPr lang="en-US" dirty="0" err="1"/>
                  <a:t>superpixels</a:t>
                </a:r>
                <a:r>
                  <a:rPr lang="en-US" dirty="0"/>
                  <a:t> using the column-normalized association matrix”. Then, </a:t>
                </a: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dirty="0"/>
                  <a:t> is mapped back to pixel representation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acc>
                      <m:accPr>
                        <m:chr m:val="̆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dirty="0"/>
                  <a:t>).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Compactness loss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𝑐𝑜𝑚𝑝𝑎𝑐𝑡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,</a:t>
                </a:r>
              </a:p>
              <a:p>
                <a:pPr marL="914400" lvl="2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US" dirty="0"/>
                  <a:t> denotes positional pixel features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US" b="0" dirty="0"/>
                  <a:t> denotes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(assigning the same superpixel positional feature to all the pixels belonging to that superpixel).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r>
                  <a:rPr lang="en-US" dirty="0"/>
                  <a:t>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0368B-89C1-224E-9254-5F53A3F22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5320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27B7-A64C-9649-BB9B-D5E40442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Superpixel Sampling Network (SSN) (cont’d)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68EBF7-3F2C-2743-95DF-4D653A048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1812716"/>
            <a:ext cx="8724900" cy="3761206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921C1B1-6A63-324A-B8A4-232B64A5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222" y="6256817"/>
            <a:ext cx="4227556" cy="272708"/>
          </a:xfrm>
        </p:spPr>
        <p:txBody>
          <a:bodyPr/>
          <a:lstStyle/>
          <a:p>
            <a:r>
              <a:rPr lang="en-US" dirty="0"/>
              <a:t>V. </a:t>
            </a:r>
            <a:r>
              <a:rPr lang="en-US" dirty="0" err="1"/>
              <a:t>Jampani</a:t>
            </a:r>
            <a:r>
              <a:rPr lang="en-US" dirty="0"/>
              <a:t>, D. Sun, M.-Y. Liu, M.-H. Yang, and J. Kautz, “Superpixel sampling networks,” in ECCV,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32F4D-7498-4C46-B515-17DF2E1582CF}"/>
              </a:ext>
            </a:extLst>
          </p:cNvPr>
          <p:cNvSpPr txBox="1"/>
          <p:nvPr/>
        </p:nvSpPr>
        <p:spPr>
          <a:xfrm>
            <a:off x="209271" y="1099412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 flow of SSN</a:t>
            </a:r>
          </a:p>
        </p:txBody>
      </p:sp>
    </p:spTree>
    <p:extLst>
      <p:ext uri="{BB962C8B-B14F-4D97-AF65-F5344CB8AC3E}">
        <p14:creationId xmlns:p14="http://schemas.microsoft.com/office/powerpoint/2010/main" val="3239948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A64C-8EDA-BD4B-B8C1-D5D52B8F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Superpixel Sampling Network (SSN) (cont’d)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F6BFCB-FDD4-8C48-8E5C-36A2EBD0E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1941232"/>
            <a:ext cx="8724900" cy="3504173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C7C1E80-2945-BF43-B8B4-E46F6434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222" y="6256817"/>
            <a:ext cx="4227556" cy="272708"/>
          </a:xfrm>
        </p:spPr>
        <p:txBody>
          <a:bodyPr/>
          <a:lstStyle/>
          <a:p>
            <a:r>
              <a:rPr lang="en-US" dirty="0"/>
              <a:t>V. </a:t>
            </a:r>
            <a:r>
              <a:rPr lang="en-US" dirty="0" err="1"/>
              <a:t>Jampani</a:t>
            </a:r>
            <a:r>
              <a:rPr lang="en-US" dirty="0"/>
              <a:t>, D. Sun, M.-Y. Liu, M.-H. Yang, and J. Kautz, “Superpixel sampling networks,” in ECCV,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BD7E4-2DB8-D542-8497-E66419EF0815}"/>
              </a:ext>
            </a:extLst>
          </p:cNvPr>
          <p:cNvSpPr txBox="1"/>
          <p:nvPr/>
        </p:nvSpPr>
        <p:spPr>
          <a:xfrm>
            <a:off x="508883" y="117679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 of superpixel</a:t>
            </a:r>
          </a:p>
        </p:txBody>
      </p:sp>
    </p:spTree>
    <p:extLst>
      <p:ext uri="{BB962C8B-B14F-4D97-AF65-F5344CB8AC3E}">
        <p14:creationId xmlns:p14="http://schemas.microsoft.com/office/powerpoint/2010/main" val="2362773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C9D1-3903-B04F-A105-37C837C2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Superpixel Sampling Network (SSN) (cont’d)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0539D-783C-2F4B-946F-2DAF2C90B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14" y="1055688"/>
            <a:ext cx="7384171" cy="5275262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7A2642B-B3EC-6645-BD27-58CC30E3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222" y="6256817"/>
            <a:ext cx="4227556" cy="272708"/>
          </a:xfrm>
        </p:spPr>
        <p:txBody>
          <a:bodyPr/>
          <a:lstStyle/>
          <a:p>
            <a:r>
              <a:rPr lang="en-US" dirty="0"/>
              <a:t>V. </a:t>
            </a:r>
            <a:r>
              <a:rPr lang="en-US" dirty="0" err="1"/>
              <a:t>Jampani</a:t>
            </a:r>
            <a:r>
              <a:rPr lang="en-US" dirty="0"/>
              <a:t>, D. Sun, M.-Y. Liu, M.-H. Yang, and J. Kautz, “Superpixel sampling networks,” in ECCV, 2018</a:t>
            </a:r>
          </a:p>
        </p:txBody>
      </p:sp>
    </p:spTree>
    <p:extLst>
      <p:ext uri="{BB962C8B-B14F-4D97-AF65-F5344CB8AC3E}">
        <p14:creationId xmlns:p14="http://schemas.microsoft.com/office/powerpoint/2010/main" val="203360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Muller-Lyer illusion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 l="13467" t="39804" r="59001" b="34314"/>
          <a:stretch>
            <a:fillRect/>
          </a:stretch>
        </p:blipFill>
        <p:spPr bwMode="auto">
          <a:xfrm>
            <a:off x="2454275" y="2528900"/>
            <a:ext cx="396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5"/>
          <p:cNvSpPr txBox="1">
            <a:spLocks noChangeArrowheads="1"/>
          </p:cNvSpPr>
          <p:nvPr/>
        </p:nvSpPr>
        <p:spPr bwMode="auto">
          <a:xfrm>
            <a:off x="592138" y="6858000"/>
            <a:ext cx="13868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Gestalt principle: grouping key to visual perception.</a:t>
            </a:r>
          </a:p>
        </p:txBody>
      </p:sp>
    </p:spTree>
    <p:extLst>
      <p:ext uri="{BB962C8B-B14F-4D97-AF65-F5344CB8AC3E}">
        <p14:creationId xmlns:p14="http://schemas.microsoft.com/office/powerpoint/2010/main" val="2113398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1C98-71F0-BD4A-98AF-070B336F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Bilateral Inceptions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892A6BE3-0A35-8C4A-9EBE-5A60B83A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222" y="6331609"/>
            <a:ext cx="4227556" cy="272708"/>
          </a:xfrm>
        </p:spPr>
        <p:txBody>
          <a:bodyPr/>
          <a:lstStyle/>
          <a:p>
            <a:r>
              <a:rPr lang="en-US" dirty="0"/>
              <a:t>R. </a:t>
            </a:r>
            <a:r>
              <a:rPr lang="en-US" dirty="0" err="1"/>
              <a:t>Gadde</a:t>
            </a:r>
            <a:r>
              <a:rPr lang="en-US" dirty="0"/>
              <a:t>, V. </a:t>
            </a:r>
            <a:r>
              <a:rPr lang="en-US" dirty="0" err="1"/>
              <a:t>Jampani</a:t>
            </a:r>
            <a:r>
              <a:rPr lang="en-US" dirty="0"/>
              <a:t>, M. </a:t>
            </a:r>
            <a:r>
              <a:rPr lang="en-US" dirty="0" err="1"/>
              <a:t>Kiefel</a:t>
            </a:r>
            <a:r>
              <a:rPr lang="en-US" dirty="0"/>
              <a:t>, and P. V. </a:t>
            </a:r>
            <a:r>
              <a:rPr lang="en-US" dirty="0" err="1"/>
              <a:t>Gehler</a:t>
            </a:r>
            <a:r>
              <a:rPr lang="en-US" dirty="0"/>
              <a:t>. Superpixel convolutional networks using bilateral inceptions. In ECCV, 2016.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FD0728-76FA-8542-A9EC-D6CAA3755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superpixel in semantic segmentation?</a:t>
            </a:r>
          </a:p>
          <a:p>
            <a:pPr lvl="1"/>
            <a:r>
              <a:rPr lang="en-US" dirty="0"/>
              <a:t>Intuition: Pixels which are similar in location and appearance tend to have the same label.</a:t>
            </a:r>
          </a:p>
          <a:p>
            <a:r>
              <a:rPr lang="en-US" dirty="0"/>
              <a:t>Use superpixel to project the deep feature map (usually smaller) into original size.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B37C2-957C-A740-8648-FBF4FC87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71" y="3056195"/>
            <a:ext cx="5836257" cy="37398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43FDEE6-9218-AE4E-8F16-F24293C71733}"/>
              </a:ext>
            </a:extLst>
          </p:cNvPr>
          <p:cNvSpPr txBox="1">
            <a:spLocks/>
          </p:cNvSpPr>
          <p:nvPr/>
        </p:nvSpPr>
        <p:spPr>
          <a:xfrm>
            <a:off x="-125952" y="5877876"/>
            <a:ext cx="1994509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R. </a:t>
            </a:r>
            <a:r>
              <a:rPr lang="en-US" dirty="0" err="1"/>
              <a:t>Gadde</a:t>
            </a:r>
            <a:r>
              <a:rPr lang="en-US" dirty="0"/>
              <a:t>, V. </a:t>
            </a:r>
            <a:r>
              <a:rPr lang="en-US" dirty="0" err="1"/>
              <a:t>Jampani</a:t>
            </a:r>
            <a:r>
              <a:rPr lang="en-US" dirty="0"/>
              <a:t>, M. </a:t>
            </a:r>
            <a:r>
              <a:rPr lang="en-US" dirty="0" err="1"/>
              <a:t>Kiefel</a:t>
            </a:r>
            <a:r>
              <a:rPr lang="en-US" dirty="0"/>
              <a:t>, D. </a:t>
            </a:r>
            <a:r>
              <a:rPr lang="en-US" dirty="0" err="1"/>
              <a:t>Kappler</a:t>
            </a:r>
            <a:r>
              <a:rPr lang="en-US" dirty="0"/>
              <a:t>, and P. </a:t>
            </a:r>
            <a:r>
              <a:rPr lang="en-US" dirty="0" err="1"/>
              <a:t>Gehler</a:t>
            </a:r>
            <a:r>
              <a:rPr lang="en-US" dirty="0"/>
              <a:t>. Superpixel convolutional networks using bilateral inceptions. In European Conference on Computer Vision. Springer, 2016.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DDACDE-383C-EF47-B3E4-AC6E6253B24C}"/>
              </a:ext>
            </a:extLst>
          </p:cNvPr>
          <p:cNvCxnSpPr>
            <a:cxnSpLocks/>
          </p:cNvCxnSpPr>
          <p:nvPr/>
        </p:nvCxnSpPr>
        <p:spPr>
          <a:xfrm flipH="1" flipV="1">
            <a:off x="4794636" y="5266570"/>
            <a:ext cx="636105" cy="442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2FC7D9-3742-3546-A03E-27083AE1B554}"/>
              </a:ext>
            </a:extLst>
          </p:cNvPr>
          <p:cNvCxnSpPr>
            <a:cxnSpLocks/>
          </p:cNvCxnSpPr>
          <p:nvPr/>
        </p:nvCxnSpPr>
        <p:spPr>
          <a:xfrm flipH="1" flipV="1">
            <a:off x="6049673" y="5266570"/>
            <a:ext cx="636105" cy="442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064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2965-3288-EB4E-835F-4552B2CF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2FDB-6784-364A-AC9A-3A3A065C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as graph </a:t>
            </a:r>
          </a:p>
          <a:p>
            <a:r>
              <a:rPr lang="en-US" dirty="0"/>
              <a:t>Graph based segmentation methods</a:t>
            </a:r>
          </a:p>
          <a:p>
            <a:r>
              <a:rPr lang="en-US" dirty="0"/>
              <a:t>Video segmentation methods</a:t>
            </a:r>
          </a:p>
        </p:txBody>
      </p:sp>
    </p:spTree>
    <p:extLst>
      <p:ext uri="{BB962C8B-B14F-4D97-AF65-F5344CB8AC3E}">
        <p14:creationId xmlns:p14="http://schemas.microsoft.com/office/powerpoint/2010/main" val="387062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162050" y="2370138"/>
            <a:ext cx="8229600" cy="1143000"/>
          </a:xfrm>
        </p:spPr>
        <p:txBody>
          <a:bodyPr/>
          <a:lstStyle/>
          <a:p>
            <a:pPr algn="l"/>
            <a:r>
              <a:rPr lang="en-US" sz="3200"/>
              <a:t>What things should be grouped?</a:t>
            </a:r>
            <a:br>
              <a:rPr lang="en-US" sz="3200"/>
            </a:br>
            <a:r>
              <a:rPr lang="en-US" sz="3200"/>
              <a:t>What cues indicate groups?</a:t>
            </a:r>
          </a:p>
        </p:txBody>
      </p:sp>
    </p:spTree>
    <p:extLst>
      <p:ext uri="{BB962C8B-B14F-4D97-AF65-F5344CB8AC3E}">
        <p14:creationId xmlns:p14="http://schemas.microsoft.com/office/powerpoint/2010/main" val="156954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Gestalt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greater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47612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3|7.1|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16.9|5.8|23.3|48.6|4.8|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.4"/>
</p:tagLst>
</file>

<file path=ppt/theme/theme1.xml><?xml version="1.0" encoding="utf-8"?>
<a:theme xmlns:a="http://schemas.openxmlformats.org/drawingml/2006/main" name="JJ Simple 1">
  <a:themeElements>
    <a:clrScheme name="JJ Simple Colors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1A9B"/>
      </a:accent1>
      <a:accent2>
        <a:srgbClr val="D8AC21"/>
      </a:accent2>
      <a:accent3>
        <a:srgbClr val="FF0000"/>
      </a:accent3>
      <a:accent4>
        <a:srgbClr val="31FF28"/>
      </a:accent4>
      <a:accent5>
        <a:srgbClr val="4BACC6"/>
      </a:accent5>
      <a:accent6>
        <a:srgbClr val="F79646"/>
      </a:accent6>
      <a:hlink>
        <a:srgbClr val="00007B"/>
      </a:hlink>
      <a:folHlink>
        <a:srgbClr val="000065"/>
      </a:folHlink>
    </a:clrScheme>
    <a:fontScheme name="JJ Simple Fonts 1">
      <a:majorFont>
        <a:latin typeface="Franklin Gothic Medium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chemeClr val="accent3"/>
          </a:solidFill>
        </a:ln>
        <a:effectLst>
          <a:outerShdw blurRad="40005" dist="22987" dir="5400000" algn="tl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_0921_lstm" id="{C65599F0-845B-824A-9292-40BBA96F84F2}" vid="{DF738FCF-5960-6843-AE93-5F91F549DA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2114</TotalTime>
  <Words>2713</Words>
  <Application>Microsoft Macintosh PowerPoint</Application>
  <PresentationFormat>On-screen Show (4:3)</PresentationFormat>
  <Paragraphs>509</Paragraphs>
  <Slides>71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Courier New</vt:lpstr>
      <vt:lpstr>Franklin Gothic Medium</vt:lpstr>
      <vt:lpstr>Helvetica</vt:lpstr>
      <vt:lpstr>Tahoma</vt:lpstr>
      <vt:lpstr>JJ Simple 1</vt:lpstr>
      <vt:lpstr>Segmentation</vt:lpstr>
      <vt:lpstr>Outline</vt:lpstr>
      <vt:lpstr>Grouping in vision</vt:lpstr>
      <vt:lpstr>PowerPoint Presentation</vt:lpstr>
      <vt:lpstr>Grouping in vision</vt:lpstr>
      <vt:lpstr>PowerPoint Presentation</vt:lpstr>
      <vt:lpstr>Muller-Lyer illusion</vt:lpstr>
      <vt:lpstr>What things should be grouped? What cues indicate groups?</vt:lpstr>
      <vt:lpstr>Gestalt</vt:lpstr>
      <vt:lpstr>Similarity</vt:lpstr>
      <vt:lpstr>Symmetry</vt:lpstr>
      <vt:lpstr>Common fate</vt:lpstr>
      <vt:lpstr>Proximity</vt:lpstr>
      <vt:lpstr>PowerPoint Presentation</vt:lpstr>
      <vt:lpstr>PowerPoint Presentation</vt:lpstr>
      <vt:lpstr>PowerPoint Presentation</vt:lpstr>
      <vt:lpstr>PowerPoint Presentation</vt:lpstr>
      <vt:lpstr>Figure-ground</vt:lpstr>
      <vt:lpstr>PowerPoint Presentation</vt:lpstr>
      <vt:lpstr>Gestalt factors that lead to grouping</vt:lpstr>
      <vt:lpstr>Gestalt factors that lead to grouping</vt:lpstr>
      <vt:lpstr>Gestalt</vt:lpstr>
      <vt:lpstr>Outline</vt:lpstr>
      <vt:lpstr>The goals of segmentation</vt:lpstr>
      <vt:lpstr>The goals of segmentation</vt:lpstr>
      <vt:lpstr>Clustering</vt:lpstr>
      <vt:lpstr>PowerPoint Presentation</vt:lpstr>
      <vt:lpstr>PowerPoint Presentation</vt:lpstr>
      <vt:lpstr>PowerPoint Presentation</vt:lpstr>
      <vt:lpstr>PowerPoint Presentation</vt:lpstr>
      <vt:lpstr>Clustering</vt:lpstr>
      <vt:lpstr>K-means clustering</vt:lpstr>
      <vt:lpstr>K-Means</vt:lpstr>
      <vt:lpstr>Initialization</vt:lpstr>
      <vt:lpstr>K-Means Getting Stuck</vt:lpstr>
      <vt:lpstr>K-means: pros and cons</vt:lpstr>
      <vt:lpstr>Probabilistic clustering</vt:lpstr>
      <vt:lpstr>Expectation Maximization (EM)</vt:lpstr>
      <vt:lpstr>Segmentation as clustering</vt:lpstr>
      <vt:lpstr>PowerPoint Presentation</vt:lpstr>
      <vt:lpstr>Segmentation as clustering</vt:lpstr>
      <vt:lpstr>Segmentation as clustering</vt:lpstr>
      <vt:lpstr>Segmentation as clustering</vt:lpstr>
      <vt:lpstr>Segmentation as clustering</vt:lpstr>
      <vt:lpstr>Segmentation as clustering</vt:lpstr>
      <vt:lpstr>Image segmentation example</vt:lpstr>
      <vt:lpstr>Recall: K-means pros and cons</vt:lpstr>
      <vt:lpstr>Mean shift clustering and segmentation</vt:lpstr>
      <vt:lpstr>Mean shift algorithm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Mean shift clustering/segmentation</vt:lpstr>
      <vt:lpstr>Mean shift segmentation results</vt:lpstr>
      <vt:lpstr>PowerPoint Presentation</vt:lpstr>
      <vt:lpstr>PowerPoint Presentation</vt:lpstr>
      <vt:lpstr>Mean shift</vt:lpstr>
      <vt:lpstr>Outline</vt:lpstr>
      <vt:lpstr>Superpixel Sampling Network (SSN)</vt:lpstr>
      <vt:lpstr>Superpixel Sampling Network (SSN) (cont’d)</vt:lpstr>
      <vt:lpstr>Superpixel Sampling Network (SSN) (cont’d)</vt:lpstr>
      <vt:lpstr>Superpixel Sampling Network (SSN) (cont’d)</vt:lpstr>
      <vt:lpstr>Superpixel Sampling Network (SSN) (cont’d)</vt:lpstr>
      <vt:lpstr>Superpixel Sampling Network (SSN) (cont’d)</vt:lpstr>
      <vt:lpstr>Bilateral Inceptions</vt:lpstr>
      <vt:lpstr>Next lecture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298/578 Deep Learning and Graphical Models</dc:title>
  <dc:creator>Xu, Chenliang</dc:creator>
  <cp:lastModifiedBy>Xu, Chenliang</cp:lastModifiedBy>
  <cp:revision>278</cp:revision>
  <cp:lastPrinted>2016-09-21T20:19:09Z</cp:lastPrinted>
  <dcterms:created xsi:type="dcterms:W3CDTF">2017-01-16T14:45:03Z</dcterms:created>
  <dcterms:modified xsi:type="dcterms:W3CDTF">2019-02-26T18:56:39Z</dcterms:modified>
</cp:coreProperties>
</file>